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57" r:id="rId4"/>
    <p:sldId id="258" r:id="rId5"/>
    <p:sldId id="259" r:id="rId6"/>
    <p:sldId id="260" r:id="rId7"/>
    <p:sldId id="261" r:id="rId8"/>
    <p:sldId id="263" r:id="rId9"/>
    <p:sldId id="270" r:id="rId10"/>
    <p:sldId id="264" r:id="rId11"/>
    <p:sldId id="271" r:id="rId12"/>
    <p:sldId id="266" r:id="rId13"/>
    <p:sldId id="267" r:id="rId14"/>
    <p:sldId id="268"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3190" autoAdjust="0"/>
  </p:normalViewPr>
  <p:slideViewPr>
    <p:cSldViewPr>
      <p:cViewPr varScale="1">
        <p:scale>
          <a:sx n="115" d="100"/>
          <a:sy n="115" d="100"/>
        </p:scale>
        <p:origin x="147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A34E26-E4D6-48E6-92C9-FA2910699555}"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A34E26-E4D6-48E6-92C9-FA2910699555}"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34E26-E4D6-48E6-92C9-FA2910699555}"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A34E26-E4D6-48E6-92C9-FA2910699555}"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A34E26-E4D6-48E6-92C9-FA2910699555}" type="datetimeFigureOut">
              <a:rPr lang="en-US" smtClean="0"/>
              <a:pPr/>
              <a:t>8/2/2022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A34E26-E4D6-48E6-92C9-FA2910699555}" type="datetimeFigureOut">
              <a:rPr lang="en-US" smtClean="0"/>
              <a:pPr/>
              <a:t>8/2/2022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34E26-E4D6-48E6-92C9-FA2910699555}" type="datetimeFigureOut">
              <a:rPr lang="en-US" smtClean="0"/>
              <a:pPr/>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34E26-E4D6-48E6-92C9-FA2910699555}"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34E26-E4D6-48E6-92C9-FA2910699555}"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A34E26-E4D6-48E6-92C9-FA2910699555}"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A34E26-E4D6-48E6-92C9-FA2910699555}"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E942C-5830-4CA1-AA5A-6E40E170CA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34E26-E4D6-48E6-92C9-FA2910699555}" type="datetimeFigureOut">
              <a:rPr lang="en-US" smtClean="0"/>
              <a:pPr/>
              <a:t>8/2/2022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8E942C-5830-4CA1-AA5A-6E40E170CA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hi.wikipedia.org/wiki/%E0%A4%9C%E0%A4%BE%E0%A4%B5%E0%A4%BE_%E0%A4%AD%E0%A4%BE%E0%A4%B7%E0%A4%BE" TargetMode="External"/><Relationship Id="rId3" Type="http://schemas.openxmlformats.org/officeDocument/2006/relationships/hyperlink" Target="https://hi.wikipedia.org/wiki/%E0%A4%AD%E0%A4%BE%E0%A4%B0%E0%A4%A4%E0%A5%80%E0%A4%AF_%E0%A4%A6%E0%A4%B0%E0%A5%8D%E0%A4%B6%E0%A4%A8" TargetMode="External"/><Relationship Id="rId7" Type="http://schemas.openxmlformats.org/officeDocument/2006/relationships/hyperlink" Target="https://hi.wikipedia.org/wiki/%E0%A4%85%E0%A4%A8%E0%A5%81%E0%A4%B5%E0%A4%BE%E0%A4%A6" TargetMode="External"/><Relationship Id="rId2" Type="http://schemas.openxmlformats.org/officeDocument/2006/relationships/hyperlink" Target="https://hi.wikipedia.org/wiki/%E0%A4%AF%E0%A5%8B%E0%A4%97_%E0%A4%A6%E0%A4%B0%E0%A5%8D%E0%A4%B6%E0%A4%A8" TargetMode="External"/><Relationship Id="rId1" Type="http://schemas.openxmlformats.org/officeDocument/2006/relationships/slideLayout" Target="../slideLayouts/slideLayout1.xml"/><Relationship Id="rId6" Type="http://schemas.openxmlformats.org/officeDocument/2006/relationships/hyperlink" Target="https://hi.wikipedia.org/wiki/%E0%A4%88%E0%A4%B6%E0%A5%8D%E0%A4%B5%E0%A4%B0" TargetMode="External"/><Relationship Id="rId5" Type="http://schemas.openxmlformats.org/officeDocument/2006/relationships/hyperlink" Target="https://hi.wikipedia.org/wiki/%E0%A4%AA%E0%A4%A4%E0%A4%82%E0%A4%9C%E0%A4%B2%E0%A4%BF" TargetMode="External"/><Relationship Id="rId4" Type="http://schemas.openxmlformats.org/officeDocument/2006/relationships/hyperlink" Target="https://hi.wikipedia.org/wiki/%E0%A4%AF%E0%A5%8B%E0%A4%97%E0%A4%B6%E0%A4%BE%E0%A4%B8%E0%A5%8D%E0%A4%A4%E0%A5%8D%E0%A4%B0" TargetMode="External"/><Relationship Id="rId9" Type="http://schemas.openxmlformats.org/officeDocument/2006/relationships/hyperlink" Target="https://hi.wikipedia.org/wiki/%E0%A4%85%E0%A4%B0%E0%A4%AC%E0%A5%80"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hi.wikipedia.org/wiki/%E0%A4%85%E0%A4%B7%E0%A5%8D%E0%A4%9F%E0%A4%BE%E0%A4%A7%E0%A5%8D%E0%A4%AF%E0%A4%BE%E0%A4%AF%E0%A5%80" TargetMode="External"/><Relationship Id="rId3" Type="http://schemas.openxmlformats.org/officeDocument/2006/relationships/hyperlink" Target="https://hi.wikipedia.org/wiki/%E0%A4%A8%E0%A4%BE%E0%A4%97" TargetMode="External"/><Relationship Id="rId7" Type="http://schemas.openxmlformats.org/officeDocument/2006/relationships/hyperlink" Target="https://hi.wikipedia.org/wiki/%E0%A4%AD%E0%A4%BE%E0%A4%B0%E0%A4%A4%E0%A5%80%E0%A4%AF_%E0%A4%B8%E0%A4%BE%E0%A4%B9%E0%A4%BF%E0%A4%A4%E0%A5%8D%E0%A4%AF" TargetMode="External"/><Relationship Id="rId12" Type="http://schemas.openxmlformats.org/officeDocument/2006/relationships/image" Target="../media/image1.jpeg"/><Relationship Id="rId2" Type="http://schemas.openxmlformats.org/officeDocument/2006/relationships/hyperlink" Target="https://hi.wikipedia.org/wiki/%E0%A4%AE%E0%A5%81%E0%A4%A8%E0%A4%BF" TargetMode="External"/><Relationship Id="rId1" Type="http://schemas.openxmlformats.org/officeDocument/2006/relationships/slideLayout" Target="../slideLayouts/slideLayout7.xml"/><Relationship Id="rId6" Type="http://schemas.openxmlformats.org/officeDocument/2006/relationships/hyperlink" Target="https://hi.wikipedia.org/wiki/%E0%A4%AF%E0%A5%8B%E0%A4%97%E0%A4%A6%E0%A4%B0%E0%A5%8D%E0%A4%B6%E0%A4%A8" TargetMode="External"/><Relationship Id="rId11" Type="http://schemas.openxmlformats.org/officeDocument/2006/relationships/hyperlink" Target="https://hi.wikipedia.org/wiki/%E0%A4%AE%E0%A4%B9%E0%A4%BE%E0%A4%AD%E0%A4%BE%E0%A4%B7%E0%A5%8D%E0%A4%AF" TargetMode="External"/><Relationship Id="rId5" Type="http://schemas.openxmlformats.org/officeDocument/2006/relationships/hyperlink" Target="https://hi.wikipedia.org/wiki/%E0%A4%AA%E0%A4%A4%E0%A4%9E%E0%A5%8D%E0%A4%9C%E0%A4%B2%E0%A4%BF_%E0%A4%AF%E0%A5%8B%E0%A4%97%E0%A4%B8%E0%A5%82%E0%A4%A4%E0%A5%8D%E0%A4%B0" TargetMode="External"/><Relationship Id="rId10" Type="http://schemas.openxmlformats.org/officeDocument/2006/relationships/hyperlink" Target="https://hi.wikipedia.org/wiki/%E0%A4%AA%E0%A4%BE%E0%A4%A3%E0%A4%BF%E0%A4%A8%E0%A4%BF" TargetMode="External"/><Relationship Id="rId4" Type="http://schemas.openxmlformats.org/officeDocument/2006/relationships/hyperlink" Target="https://hi.wikipedia.org/wiki/%E0%A4%B6%E0%A5%87%E0%A4%B7%E0%A4%A8%E0%A4%BE%E0%A4%97" TargetMode="External"/><Relationship Id="rId9" Type="http://schemas.openxmlformats.org/officeDocument/2006/relationships/hyperlink" Target="https://hi.wikipedia.org/wiki/%E0%A4%86%E0%A4%AF%E0%A5%81%E0%A4%B0%E0%A5%8D%E0%A4%B5%E0%A5%87%E0%A4%A6"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i.wikipedia.org/wiki/%E0%A4%AA%E0%A4%A4%E0%A4%9E%E0%A5%8D%E0%A4%9C%E0%A4%B2%E0%A4%BF_%E0%A4%AF%E0%A5%8B%E0%A4%97%E0%A4%B8%E0%A5%82%E0%A4%A4%E0%A5%8D%E0%A4%B0" TargetMode="External"/><Relationship Id="rId7" Type="http://schemas.openxmlformats.org/officeDocument/2006/relationships/hyperlink" Target="https://hi.wikipedia.org/wiki/%E0%A4%AE%E0%A4%B9%E0%A4%BE%E0%A4%AD%E0%A4%BE%E0%A4%B7%E0%A5%8D%E0%A4%AF" TargetMode="External"/><Relationship Id="rId2" Type="http://schemas.openxmlformats.org/officeDocument/2006/relationships/hyperlink" Target="https://hi.wikipedia.org/wiki/%E0%A4%9A%E0%A4%B0%E0%A4%95_%E0%A4%B8%E0%A4%82%E0%A4%B9%E0%A4%BF%E0%A4%A4%E0%A4%BE" TargetMode="External"/><Relationship Id="rId1" Type="http://schemas.openxmlformats.org/officeDocument/2006/relationships/slideLayout" Target="../slideLayouts/slideLayout7.xml"/><Relationship Id="rId6" Type="http://schemas.openxmlformats.org/officeDocument/2006/relationships/hyperlink" Target="https://hi.wikipedia.org/wiki/%E0%A4%B5%E0%A5%8D%E0%A4%AF%E0%A4%BE%E0%A4%95%E0%A4%B0%E0%A4%A3" TargetMode="External"/><Relationship Id="rId5" Type="http://schemas.openxmlformats.org/officeDocument/2006/relationships/hyperlink" Target="https://hi.wikipedia.org/wiki/%E0%A4%AA%E0%A4%B0%E0%A4%AE%E0%A4%BE%E0%A4%B0_%E0%A4%AD%E0%A5%8B%E0%A4%9C" TargetMode="External"/><Relationship Id="rId4" Type="http://schemas.openxmlformats.org/officeDocument/2006/relationships/hyperlink" Target="https://hi.wikipedia.org/wiki/%E0%A4%AA%E0%A5%81%E0%A4%B7%E0%A5%8D%E0%A4%AF%E0%A4%AE%E0%A4%BF%E0%A4%A4%E0%A5%8D%E0%A4%B0_%E0%A4%B6%E0%A5%81%E0%A4%82%E0%A4%97"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hi.wikipedia.org/wiki/%E0%A4%AA%E0%A4%BE%E0%A4%A3%E0%A4%BF%E0%A4%A8%E0%A4%BF" TargetMode="External"/><Relationship Id="rId2" Type="http://schemas.openxmlformats.org/officeDocument/2006/relationships/hyperlink" Target="https://hi.wikipedia.org/wiki/%E0%A4%AE%E0%A4%B9%E0%A4%BE%E0%A4%AD%E0%A4%BE%E0%A4%B7%E0%A5%8D%E0%A4%AF" TargetMode="External"/><Relationship Id="rId1" Type="http://schemas.openxmlformats.org/officeDocument/2006/relationships/slideLayout" Target="../slideLayouts/slideLayout7.xml"/><Relationship Id="rId5" Type="http://schemas.openxmlformats.org/officeDocument/2006/relationships/hyperlink" Target="https://hi.wikipedia.org/wiki/%E0%A4%86%E0%A4%A6%E0%A4%BF_%E0%A4%B6%E0%A4%82%E0%A4%95%E0%A4%B0%E0%A4%BE%E0%A4%9A%E0%A4%BE%E0%A4%B0%E0%A5%8D%E0%A4%AF" TargetMode="External"/><Relationship Id="rId4" Type="http://schemas.openxmlformats.org/officeDocument/2006/relationships/hyperlink" Target="https://hi.wikipedia.org/wiki/%E0%A4%B5%E0%A4%BF%E0%A4%B6%E0%A5%8D%E0%A4%B5%E0%A4%9C%E0%A5%8D%E0%A4%9E%E0%A4%BE%E0%A4%A8%E0%A4%95%E0%A5%8B%E0%A4%B6"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hi.wikipedia.org/wiki/%E0%A4%86%E0%A4%A6%E0%A4%BF_%E0%A4%B6%E0%A4%82%E0%A4%95%E0%A4%B0%E0%A4%BE%E0%A4%9A%E0%A4%BE%E0%A4%B0%E0%A5%8D%E0%A4%AF" TargetMode="External"/><Relationship Id="rId3" Type="http://schemas.openxmlformats.org/officeDocument/2006/relationships/hyperlink" Target="https://hi.wikipedia.org/wiki/%E0%A4%B0%E0%A4%BE%E0%A4%AE%E0%A4%95%E0%A5%83%E0%A4%B7%E0%A5%8D%E0%A4%A3_%E0%A4%97%E0%A5%8B%E0%A4%AA%E0%A4%BE%E0%A4%B2_%E0%A4%AD%E0%A4%BE%E0%A4%82%E0%A4%A1%E0%A4%BE%E0%A4%B0%E0%A4%95%E0%A4%B0" TargetMode="External"/><Relationship Id="rId7" Type="http://schemas.openxmlformats.org/officeDocument/2006/relationships/hyperlink" Target="https://hi.wikipedia.org/wiki/%E0%A4%AA%E0%A4%BE%E0%A4%A3%E0%A4%BF%E0%A4%A8%E0%A4%BF" TargetMode="External"/><Relationship Id="rId2" Type="http://schemas.openxmlformats.org/officeDocument/2006/relationships/hyperlink" Target="https://hi.wikipedia.org/wiki/%E0%A4%B6%E0%A5%81%E0%A4%82%E0%A4%97_%E0%A4%B5%E0%A4%82%E0%A4%B6" TargetMode="External"/><Relationship Id="rId1" Type="http://schemas.openxmlformats.org/officeDocument/2006/relationships/slideLayout" Target="../slideLayouts/slideLayout7.xml"/><Relationship Id="rId6" Type="http://schemas.openxmlformats.org/officeDocument/2006/relationships/hyperlink" Target="https://hi.wikipedia.org/wiki/%E0%A4%97%E0%A5%8B%E0%A4%82%E0%A4%A1%E0%A4%BE" TargetMode="External"/><Relationship Id="rId5" Type="http://schemas.openxmlformats.org/officeDocument/2006/relationships/hyperlink" Target="https://hi.wikipedia.org/wiki/%E0%A4%85%E0%A4%B6%E0%A5%8D%E0%A4%B5%E0%A4%AE%E0%A5%87%E0%A4%98_%E0%A4%AF%E0%A4%9C%E0%A5%8D%E0%A4%9E" TargetMode="External"/><Relationship Id="rId4" Type="http://schemas.openxmlformats.org/officeDocument/2006/relationships/hyperlink" Target="https://hi.wikipedia.org/wiki/%E0%A4%AA%E0%A5%81%E0%A4%B7%E0%A5%8D%E0%A4%AF%E0%A4%AE%E0%A4%BF%E0%A4%A4%E0%A5%8D%E0%A4%B0_%E0%A4%B6%E0%A5%81%E0%A4%82%E0%A4%97"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hi.wikipedia.org/wiki/%E0%A4%85%E0%A4%B7%E0%A5%8D%E0%A4%9F%E0%A4%BE%E0%A4%A7%E0%A5%8D%E0%A4%AF%E0%A4%BE%E0%A4%AF%E0%A5%80" TargetMode="External"/><Relationship Id="rId3" Type="http://schemas.openxmlformats.org/officeDocument/2006/relationships/hyperlink" Target="https://hi.wikipedia.org/wiki/%E0%A4%AD%E0%A4%BE%E0%A4%B0%E0%A4%A4%E0%A5%80%E0%A4%AF_%E0%A4%A6%E0%A4%B0%E0%A5%8D%E0%A4%B6%E0%A4%A8" TargetMode="External"/><Relationship Id="rId7" Type="http://schemas.openxmlformats.org/officeDocument/2006/relationships/hyperlink" Target="https://hi.wikipedia.org/wiki/%E0%A4%AA%E0%A4%BE%E0%A4%A3%E0%A4%BF%E0%A4%A8%E0%A4%BF" TargetMode="External"/><Relationship Id="rId2" Type="http://schemas.openxmlformats.org/officeDocument/2006/relationships/hyperlink" Target="https://hi.wikipedia.org/wiki/%E0%A4%AF%E0%A5%8B%E0%A4%97_%E0%A4%A6%E0%A4%B0%E0%A5%8D%E0%A4%B6%E0%A4%A8" TargetMode="External"/><Relationship Id="rId1" Type="http://schemas.openxmlformats.org/officeDocument/2006/relationships/slideLayout" Target="../slideLayouts/slideLayout7.xml"/><Relationship Id="rId6" Type="http://schemas.openxmlformats.org/officeDocument/2006/relationships/hyperlink" Target="https://hi.wikipedia.org/wiki/%E0%A4%AA%E0%A4%A4%E0%A4%9E%E0%A5%8D%E0%A4%9C%E0%A4%B2%E0%A4%BF" TargetMode="External"/><Relationship Id="rId5" Type="http://schemas.openxmlformats.org/officeDocument/2006/relationships/hyperlink" Target="https://hi.wikipedia.org/wiki/%E0%A4%AA%E0%A4%A4%E0%A4%82%E0%A4%9C%E0%A4%B2%E0%A4%BF" TargetMode="External"/><Relationship Id="rId10" Type="http://schemas.openxmlformats.org/officeDocument/2006/relationships/hyperlink" Target="https://hi.wikipedia.org/wiki/%E0%A4%95%E0%A4%BE%E0%A4%A4%E0%A5%8D%E0%A4%AF%E0%A4%BE%E0%A4%AF%E0%A4%A8_(%E0%A4%B5%E0%A4%B0%E0%A4%B0%E0%A5%81%E0%A4%9A%E0%A4%BF)" TargetMode="External"/><Relationship Id="rId4" Type="http://schemas.openxmlformats.org/officeDocument/2006/relationships/hyperlink" Target="https://hi.wikipedia.org/wiki/%E0%A4%AF%E0%A5%8B%E0%A4%97%E0%A4%B6%E0%A4%BE%E0%A4%B8%E0%A5%8D%E0%A4%A4%E0%A5%8D%E0%A4%B0" TargetMode="External"/><Relationship Id="rId9" Type="http://schemas.openxmlformats.org/officeDocument/2006/relationships/hyperlink" Target="https://hi.wikipedia.org/wiki/%E0%A4%AD%E0%A4%BE%E0%A4%B7%E0%A5%8D%E0%A4%A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hi.wikipedia.org/wiki/%E0%A4%AE%E0%A4%B9%E0%A5%87%E0%A4%B6_%E0%A4%AF%E0%A5%8B%E0%A4%97%E0%A5%80" TargetMode="External"/><Relationship Id="rId3" Type="http://schemas.openxmlformats.org/officeDocument/2006/relationships/hyperlink" Target="https://hi.wikipedia.org/wiki/%E0%A4%9C%E0%A5%88%E0%A4%A8_%E0%A4%A7%E0%A4%B0%E0%A5%8D%E0%A4%AE" TargetMode="External"/><Relationship Id="rId7" Type="http://schemas.openxmlformats.org/officeDocument/2006/relationships/hyperlink" Target="https://hi.wikipedia.org/wiki/%E0%A4%AC%E0%A4%BE%E0%A4%AC%E0%A4%BE_%E0%A4%B0%E0%A4%BE%E0%A4%AE%E0%A4%A6%E0%A5%87%E0%A4%B5" TargetMode="External"/><Relationship Id="rId2" Type="http://schemas.openxmlformats.org/officeDocument/2006/relationships/hyperlink" Target="https://hi.wikipedia.org/wiki/%E0%A4%B5%E0%A5%87%E0%A4%A6%E0%A4%B5%E0%A5%8D%E0%A4%AF%E0%A4%BE%E0%A4%B8" TargetMode="External"/><Relationship Id="rId1" Type="http://schemas.openxmlformats.org/officeDocument/2006/relationships/slideLayout" Target="../slideLayouts/slideLayout2.xml"/><Relationship Id="rId6" Type="http://schemas.openxmlformats.org/officeDocument/2006/relationships/hyperlink" Target="https://hi.wikipedia.org/wiki/%E0%A4%B9%E0%A4%BF%E0%A4%82%E0%A4%A6%E0%A5%80" TargetMode="External"/><Relationship Id="rId5" Type="http://schemas.openxmlformats.org/officeDocument/2006/relationships/hyperlink" Target="https://hi.wikipedia.org/wiki/%E0%A4%85%E0%A4%AA%E0%A4%AD%E0%A5%8D%E0%A4%B0%E0%A4%82%E0%A4%B6" TargetMode="External"/><Relationship Id="rId4" Type="http://schemas.openxmlformats.org/officeDocument/2006/relationships/hyperlink" Target="https://hi.wikipedia.org/wiki/%E0%A4%B9%E0%A5%87%E0%A4%AE%E0%A4%9A%E0%A4%82%E0%A4%A6%E0%A5%8D%E0%A4%B0%E0%A4%BE%E0%A4%9A%E0%A4%BE%E0%A4%B0%E0%A5%8D%E0%A4%A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599"/>
            <a:ext cx="8153400" cy="228600"/>
          </a:xfrm>
        </p:spPr>
        <p:txBody>
          <a:bodyPr>
            <a:normAutofit fontScale="90000"/>
          </a:bodyPr>
          <a:lstStyle/>
          <a:p>
            <a:endParaRPr lang="en-IN" dirty="0"/>
          </a:p>
        </p:txBody>
      </p:sp>
      <p:sp>
        <p:nvSpPr>
          <p:cNvPr id="3" name="Subtitle 2"/>
          <p:cNvSpPr>
            <a:spLocks noGrp="1"/>
          </p:cNvSpPr>
          <p:nvPr>
            <p:ph type="subTitle" idx="1"/>
          </p:nvPr>
        </p:nvSpPr>
        <p:spPr>
          <a:xfrm flipV="1">
            <a:off x="914400" y="6248400"/>
            <a:ext cx="6781800" cy="45719"/>
          </a:xfrm>
        </p:spPr>
        <p:txBody>
          <a:bodyPr>
            <a:normAutofit fontScale="25000" lnSpcReduction="20000"/>
          </a:bodyPr>
          <a:lstStyle/>
          <a:p>
            <a:endParaRPr lang="en-IN" dirty="0"/>
          </a:p>
        </p:txBody>
      </p:sp>
      <p:sp>
        <p:nvSpPr>
          <p:cNvPr id="4" name="Rectangle 3"/>
          <p:cNvSpPr/>
          <p:nvPr/>
        </p:nvSpPr>
        <p:spPr>
          <a:xfrm>
            <a:off x="0" y="228600"/>
            <a:ext cx="8762999" cy="6154043"/>
          </a:xfrm>
          <a:prstGeom prst="rect">
            <a:avLst/>
          </a:prstGeom>
        </p:spPr>
        <p:txBody>
          <a:bodyPr wrap="square">
            <a:spAutoFit/>
          </a:bodyPr>
          <a:lstStyle/>
          <a:p>
            <a:r>
              <a:rPr lang="en-US" sz="8000" b="1" dirty="0" smtClean="0">
                <a:latin typeface="Kokila" pitchFamily="34" charset="0"/>
                <a:cs typeface="Kokila" pitchFamily="34" charset="0"/>
              </a:rPr>
              <a:t>		</a:t>
            </a:r>
            <a:r>
              <a:rPr lang="hi-IN" sz="9600" b="1" dirty="0" smtClean="0">
                <a:latin typeface="Kokila" pitchFamily="34" charset="0"/>
                <a:cs typeface="Kokila" pitchFamily="34" charset="0"/>
              </a:rPr>
              <a:t>बी</a:t>
            </a:r>
            <a:r>
              <a:rPr lang="hi-IN" sz="9600" b="1" dirty="0">
                <a:latin typeface="Kokila" pitchFamily="34" charset="0"/>
                <a:cs typeface="Kokila" pitchFamily="34" charset="0"/>
              </a:rPr>
              <a:t>. ए. तृतीय वर्ष </a:t>
            </a:r>
            <a:r>
              <a:rPr lang="en-US" sz="9600" b="1" dirty="0">
                <a:latin typeface="Kokila" pitchFamily="34" charset="0"/>
                <a:cs typeface="Kokila" pitchFamily="34" charset="0"/>
              </a:rPr>
              <a:t/>
            </a:r>
            <a:br>
              <a:rPr lang="en-US" sz="9600" b="1" dirty="0">
                <a:latin typeface="Kokila" pitchFamily="34" charset="0"/>
                <a:cs typeface="Kokila" pitchFamily="34" charset="0"/>
              </a:rPr>
            </a:br>
            <a:r>
              <a:rPr lang="en-US" sz="9600" b="1" dirty="0" smtClean="0">
                <a:latin typeface="Kokila" pitchFamily="34" charset="0"/>
                <a:cs typeface="Kokila" pitchFamily="34" charset="0"/>
              </a:rPr>
              <a:t>		</a:t>
            </a:r>
            <a:r>
              <a:rPr lang="hi-IN" sz="9600" b="1" dirty="0" smtClean="0">
                <a:latin typeface="Kokila" pitchFamily="34" charset="0"/>
                <a:cs typeface="Kokila" pitchFamily="34" charset="0"/>
              </a:rPr>
              <a:t>	</a:t>
            </a:r>
            <a:r>
              <a:rPr lang="en-US" sz="9600" b="1" dirty="0" smtClean="0">
                <a:latin typeface="Kokila" pitchFamily="34" charset="0"/>
                <a:cs typeface="Kokila" pitchFamily="34" charset="0"/>
              </a:rPr>
              <a:t>GE-I</a:t>
            </a:r>
            <a:endParaRPr lang="hi-IN" sz="9600" b="1" dirty="0" smtClean="0"/>
          </a:p>
          <a:p>
            <a:r>
              <a:rPr lang="en-US" sz="9600" b="1" dirty="0" smtClean="0">
                <a:latin typeface="Kokila" pitchFamily="34" charset="0"/>
                <a:cs typeface="Kokila" pitchFamily="34" charset="0"/>
              </a:rPr>
              <a:t>		</a:t>
            </a:r>
            <a:r>
              <a:rPr lang="hi-IN" sz="9600" b="1" dirty="0" smtClean="0">
                <a:latin typeface="Kokila" pitchFamily="34" charset="0"/>
                <a:cs typeface="Kokila" pitchFamily="34" charset="0"/>
              </a:rPr>
              <a:t>SKT-GE-303</a:t>
            </a:r>
            <a:endParaRPr lang="en-US" sz="9600" b="1" dirty="0" smtClean="0">
              <a:latin typeface="Kokila" pitchFamily="34" charset="0"/>
              <a:cs typeface="Kokila" pitchFamily="34" charset="0"/>
            </a:endParaRPr>
          </a:p>
          <a:p>
            <a:r>
              <a:rPr lang="en-US" sz="9600" b="1" dirty="0" smtClean="0">
                <a:latin typeface="Kokila" pitchFamily="34" charset="0"/>
                <a:cs typeface="Kokila" pitchFamily="34" charset="0"/>
              </a:rPr>
              <a:t>		</a:t>
            </a:r>
            <a:r>
              <a:rPr lang="hi-IN" sz="9600" b="1" dirty="0" smtClean="0">
                <a:latin typeface="Kokila" pitchFamily="34" charset="0"/>
                <a:cs typeface="Kokila" pitchFamily="34" charset="0"/>
              </a:rPr>
              <a:t>पातञ्जल </a:t>
            </a:r>
            <a:r>
              <a:rPr lang="hi-IN" sz="9600" b="1" dirty="0">
                <a:latin typeface="Kokila" pitchFamily="34" charset="0"/>
                <a:cs typeface="Kokila" pitchFamily="34" charset="0"/>
              </a:rPr>
              <a:t>योगसूत्र</a:t>
            </a:r>
            <a:endParaRPr lang="hi-IN" sz="9600" b="1" dirty="0" smtClean="0">
              <a:latin typeface="Kokila" pitchFamily="34" charset="0"/>
              <a:cs typeface="Kokila" pitchFamily="34" charset="0"/>
            </a:endParaRPr>
          </a:p>
        </p:txBody>
      </p:sp>
    </p:spTree>
    <p:extLst>
      <p:ext uri="{BB962C8B-B14F-4D97-AF65-F5344CB8AC3E}">
        <p14:creationId xmlns:p14="http://schemas.microsoft.com/office/powerpoint/2010/main" val="2785004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1"/>
            <a:ext cx="6553200" cy="685799"/>
          </a:xfrm>
        </p:spPr>
        <p:txBody>
          <a:bodyPr>
            <a:noAutofit/>
          </a:bodyPr>
          <a:lstStyle/>
          <a:p>
            <a:r>
              <a:rPr lang="hi-IN" b="1" dirty="0" smtClean="0"/>
              <a:t>योगसूत्र</a:t>
            </a:r>
            <a:endParaRPr lang="en-US" b="1" dirty="0">
              <a:latin typeface="Kokila" pitchFamily="34" charset="0"/>
              <a:cs typeface="Kokila" pitchFamily="34" charset="0"/>
            </a:endParaRPr>
          </a:p>
        </p:txBody>
      </p:sp>
      <p:sp>
        <p:nvSpPr>
          <p:cNvPr id="3" name="Subtitle 2"/>
          <p:cNvSpPr>
            <a:spLocks noGrp="1"/>
          </p:cNvSpPr>
          <p:nvPr>
            <p:ph type="subTitle" idx="1"/>
          </p:nvPr>
        </p:nvSpPr>
        <p:spPr>
          <a:xfrm>
            <a:off x="609600" y="914400"/>
            <a:ext cx="7391400" cy="5181600"/>
          </a:xfrm>
        </p:spPr>
        <p:txBody>
          <a:bodyPr>
            <a:normAutofit fontScale="32500" lnSpcReduction="20000"/>
          </a:bodyPr>
          <a:lstStyle/>
          <a:p>
            <a:endParaRPr lang="en-US" b="1" dirty="0" smtClean="0"/>
          </a:p>
          <a:p>
            <a:pPr algn="just"/>
            <a:r>
              <a:rPr lang="hi-IN" sz="6200" b="1" dirty="0" smtClean="0"/>
              <a:t>योगसूत्र</a:t>
            </a:r>
            <a:r>
              <a:rPr lang="hi-IN" sz="6200" dirty="0" smtClean="0"/>
              <a:t>, </a:t>
            </a:r>
            <a:r>
              <a:rPr lang="hi-IN" sz="6200" dirty="0" smtClean="0">
                <a:hlinkClick r:id="rId2" tooltip="योग दर्शन"/>
              </a:rPr>
              <a:t>योग दर्शन</a:t>
            </a:r>
            <a:r>
              <a:rPr lang="hi-IN" sz="6200" dirty="0" smtClean="0"/>
              <a:t> का मूल ग्रंथ है। यह </a:t>
            </a:r>
            <a:r>
              <a:rPr lang="hi-IN" sz="6200" dirty="0" smtClean="0">
                <a:hlinkClick r:id="rId3" tooltip="भारतीय दर्शन"/>
              </a:rPr>
              <a:t>सात दर्शनों</a:t>
            </a:r>
            <a:r>
              <a:rPr lang="hi-IN" sz="6200" dirty="0" smtClean="0"/>
              <a:t> में से एक शास्त्र है और </a:t>
            </a:r>
            <a:r>
              <a:rPr lang="hi-IN" sz="6200" dirty="0" smtClean="0">
                <a:hlinkClick r:id="rId4" tooltip="योगशास्त्र"/>
              </a:rPr>
              <a:t>योगशास्त्र</a:t>
            </a:r>
            <a:r>
              <a:rPr lang="hi-IN" sz="6200" dirty="0" smtClean="0"/>
              <a:t> का एक ग्रंथ है। योगसूत्रों की रचना ३००० साल के पहले </a:t>
            </a:r>
            <a:r>
              <a:rPr lang="hi-IN" sz="6200" dirty="0" smtClean="0">
                <a:hlinkClick r:id="rId5" tooltip="पतंजलि"/>
              </a:rPr>
              <a:t>पतंजलि</a:t>
            </a:r>
            <a:r>
              <a:rPr lang="hi-IN" sz="6200" dirty="0" smtClean="0"/>
              <a:t> ने की।योगसूत्र में चित्त को एकाग्र करके </a:t>
            </a:r>
            <a:r>
              <a:rPr lang="hi-IN" sz="6200" dirty="0" smtClean="0">
                <a:hlinkClick r:id="rId6" tooltip="ईश्वर"/>
              </a:rPr>
              <a:t>ईश्वर</a:t>
            </a:r>
            <a:r>
              <a:rPr lang="hi-IN" sz="6200" dirty="0" smtClean="0"/>
              <a:t> में लीन करने का विधान है।</a:t>
            </a:r>
          </a:p>
          <a:p>
            <a:pPr algn="just"/>
            <a:r>
              <a:rPr lang="hi-IN" sz="6200" dirty="0" smtClean="0"/>
              <a:t> </a:t>
            </a:r>
            <a:endParaRPr lang="en-US" sz="6200" dirty="0" smtClean="0"/>
          </a:p>
          <a:p>
            <a:pPr algn="just"/>
            <a:r>
              <a:rPr lang="hi-IN" sz="6200" dirty="0" smtClean="0">
                <a:hlinkClick r:id="rId5" tooltip="पतंजलि"/>
              </a:rPr>
              <a:t>पतंजलि</a:t>
            </a:r>
            <a:r>
              <a:rPr lang="hi-IN" sz="6200" dirty="0" smtClean="0"/>
              <a:t> के अनुसार </a:t>
            </a:r>
            <a:r>
              <a:rPr lang="hi-IN" sz="6200" b="1" dirty="0" smtClean="0"/>
              <a:t>चित्त की वृत्तियों को चंचल होने से रोकना</a:t>
            </a:r>
            <a:r>
              <a:rPr lang="hi-IN" sz="6200" dirty="0" smtClean="0"/>
              <a:t> (</a:t>
            </a:r>
            <a:r>
              <a:rPr lang="hi-IN" sz="6200" i="1" dirty="0" smtClean="0"/>
              <a:t>चित्तवृत्तिनिरोधः</a:t>
            </a:r>
            <a:r>
              <a:rPr lang="hi-IN" sz="6200" dirty="0" smtClean="0"/>
              <a:t>) ही योग है। अर्थात् मन को इधर-उधर भटकने न देना, केवल एक ही वस्तु में स्थिर रखना ही योग है।</a:t>
            </a:r>
          </a:p>
          <a:p>
            <a:pPr algn="just"/>
            <a:endParaRPr lang="en-US" sz="6200" dirty="0" smtClean="0"/>
          </a:p>
          <a:p>
            <a:pPr algn="just"/>
            <a:r>
              <a:rPr lang="hi-IN" sz="6200" dirty="0" smtClean="0"/>
              <a:t>योगसूत्र मध्यकाल में सर्वाधिक </a:t>
            </a:r>
            <a:r>
              <a:rPr lang="hi-IN" sz="6200" dirty="0" smtClean="0">
                <a:hlinkClick r:id="rId7" tooltip="अनुवाद"/>
              </a:rPr>
              <a:t>अनूदित</a:t>
            </a:r>
            <a:r>
              <a:rPr lang="hi-IN" sz="6200" dirty="0" smtClean="0"/>
              <a:t> किया गया प्राचीन भारतीय ग्रन्थ है, जिसका लगभग ४० भारतीय भाषाओं तथा दो विदेशी भाषाओं (प्राचीन </a:t>
            </a:r>
            <a:r>
              <a:rPr lang="hi-IN" sz="6200" dirty="0" smtClean="0">
                <a:hlinkClick r:id="rId8" tooltip="जावा भाषा"/>
              </a:rPr>
              <a:t>जावा भाषा</a:t>
            </a:r>
            <a:r>
              <a:rPr lang="hi-IN" sz="6200" dirty="0" smtClean="0"/>
              <a:t> एवं </a:t>
            </a:r>
            <a:r>
              <a:rPr lang="hi-IN" sz="6200" dirty="0" smtClean="0">
                <a:hlinkClick r:id="rId9" tooltip="अरबी"/>
              </a:rPr>
              <a:t>अरबी</a:t>
            </a:r>
            <a:r>
              <a:rPr lang="hi-IN" sz="6200" dirty="0" smtClean="0"/>
              <a:t> में अनुवाद हुआ। यह ग्रंथ १२वीं से १९वीं शताब्दी तक मुख्यधारा से लुप्तप्राय हो गया था किन्तु १९वीं-२०वीं-२१वीं शताब्दी में पुनः प्रचलन में आ गया है</a:t>
            </a:r>
            <a:endParaRPr lang="en-US" sz="6200" dirty="0">
              <a:latin typeface="Kristen ITC" pitchFamily="66" charset="0"/>
              <a:cs typeface="Aharoni" pitchFamily="2" charset="-79"/>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381000"/>
            <a:ext cx="4267200" cy="646331"/>
          </a:xfrm>
          <a:prstGeom prst="rect">
            <a:avLst/>
          </a:prstGeom>
        </p:spPr>
        <p:txBody>
          <a:bodyPr wrap="square">
            <a:spAutoFit/>
          </a:bodyPr>
          <a:lstStyle/>
          <a:p>
            <a:r>
              <a:rPr lang="hi-IN" sz="3600" b="1" dirty="0" smtClean="0"/>
              <a:t>ग्रन्थकार -परिचय  </a:t>
            </a:r>
            <a:endParaRPr lang="en-US" sz="3600" b="1" dirty="0"/>
          </a:p>
        </p:txBody>
      </p:sp>
      <p:sp>
        <p:nvSpPr>
          <p:cNvPr id="3" name="Rectangle 2"/>
          <p:cNvSpPr/>
          <p:nvPr/>
        </p:nvSpPr>
        <p:spPr>
          <a:xfrm>
            <a:off x="672479" y="1371600"/>
            <a:ext cx="4953000" cy="4247317"/>
          </a:xfrm>
          <a:prstGeom prst="rect">
            <a:avLst/>
          </a:prstGeom>
        </p:spPr>
        <p:txBody>
          <a:bodyPr wrap="square">
            <a:spAutoFit/>
          </a:bodyPr>
          <a:lstStyle/>
          <a:p>
            <a:pPr algn="just"/>
            <a:r>
              <a:rPr lang="en-US" b="1" dirty="0" smtClean="0"/>
              <a:t>	</a:t>
            </a:r>
            <a:r>
              <a:rPr lang="hi-IN" b="1" dirty="0" smtClean="0"/>
              <a:t>पतंजलि</a:t>
            </a:r>
            <a:r>
              <a:rPr lang="hi-IN" dirty="0" smtClean="0"/>
              <a:t> प्राचीन भारत के एक </a:t>
            </a:r>
            <a:r>
              <a:rPr lang="hi-IN" dirty="0" smtClean="0">
                <a:hlinkClick r:id="rId2" tooltip="मुनि"/>
              </a:rPr>
              <a:t>मुनि</a:t>
            </a:r>
            <a:r>
              <a:rPr lang="hi-IN" dirty="0" smtClean="0"/>
              <a:t> और </a:t>
            </a:r>
            <a:r>
              <a:rPr lang="hi-IN" dirty="0" smtClean="0">
                <a:hlinkClick r:id="rId3" tooltip="नाग"/>
              </a:rPr>
              <a:t>नागों</a:t>
            </a:r>
            <a:r>
              <a:rPr lang="hi-IN" dirty="0" smtClean="0"/>
              <a:t> के राजा </a:t>
            </a:r>
            <a:r>
              <a:rPr lang="hi-IN" dirty="0" smtClean="0">
                <a:hlinkClick r:id="rId4" tooltip="शेषनाग"/>
              </a:rPr>
              <a:t>शेषनाग</a:t>
            </a:r>
            <a:r>
              <a:rPr lang="hi-IN" dirty="0" smtClean="0"/>
              <a:t> के अवतार थे जिन्हे संस्कृत के अनेक महत्वपूर्ण ग्रन्थों का रचयिता माना जाता है। इनमें से </a:t>
            </a:r>
            <a:r>
              <a:rPr lang="hi-IN" dirty="0" smtClean="0">
                <a:hlinkClick r:id="rId5" tooltip="पतञ्जलि योगसूत्र"/>
              </a:rPr>
              <a:t>योगसूत्र</a:t>
            </a:r>
            <a:r>
              <a:rPr lang="hi-IN" dirty="0" smtClean="0"/>
              <a:t> उनकी महानतम रचना है जो </a:t>
            </a:r>
            <a:r>
              <a:rPr lang="hi-IN" dirty="0" smtClean="0">
                <a:hlinkClick r:id="rId6" tooltip="योगदर्शन"/>
              </a:rPr>
              <a:t>योगदर्शन</a:t>
            </a:r>
            <a:r>
              <a:rPr lang="hi-IN" dirty="0" smtClean="0"/>
              <a:t> का मूलग्रन्थ है।</a:t>
            </a:r>
            <a:endParaRPr lang="en-US" dirty="0" smtClean="0"/>
          </a:p>
          <a:p>
            <a:pPr algn="just"/>
            <a:r>
              <a:rPr lang="hi-IN" dirty="0" smtClean="0"/>
              <a:t> </a:t>
            </a:r>
            <a:r>
              <a:rPr lang="en-US" dirty="0" smtClean="0"/>
              <a:t>	</a:t>
            </a:r>
            <a:r>
              <a:rPr lang="hi-IN" dirty="0" smtClean="0">
                <a:hlinkClick r:id="rId7" tooltip="भारतीय साहित्य"/>
              </a:rPr>
              <a:t>भारतीय साहित्य</a:t>
            </a:r>
            <a:r>
              <a:rPr lang="hi-IN" dirty="0" smtClean="0"/>
              <a:t> में पतंजलि द्वारा रचित ३ मुख्य ग्रन्थ मिलते हैं। </a:t>
            </a:r>
            <a:endParaRPr lang="en-US" dirty="0" smtClean="0"/>
          </a:p>
          <a:p>
            <a:pPr algn="just"/>
            <a:r>
              <a:rPr lang="hi-IN" dirty="0" smtClean="0">
                <a:hlinkClick r:id="rId5" tooltip="पतञ्जलि योगसूत्र"/>
              </a:rPr>
              <a:t>योगसूत्र</a:t>
            </a:r>
            <a:r>
              <a:rPr lang="hi-IN" dirty="0" smtClean="0"/>
              <a:t>, </a:t>
            </a:r>
            <a:r>
              <a:rPr lang="hi-IN" dirty="0" smtClean="0">
                <a:hlinkClick r:id="rId8" tooltip="अष्टाध्यायी"/>
              </a:rPr>
              <a:t>अष्टाध्यायी</a:t>
            </a:r>
            <a:r>
              <a:rPr lang="hi-IN" dirty="0" smtClean="0"/>
              <a:t> पर भाष्य और </a:t>
            </a:r>
            <a:r>
              <a:rPr lang="hi-IN" dirty="0" smtClean="0">
                <a:hlinkClick r:id="rId9" tooltip="आयुर्वेद"/>
              </a:rPr>
              <a:t>आयुर्वेद</a:t>
            </a:r>
            <a:r>
              <a:rPr lang="hi-IN" dirty="0" smtClean="0"/>
              <a:t> पर ग्रन्थ। कुछ विद्वानों का मत है कि ये तीनों ग्रन्थ एक ही व्यक्ति ने लिखे, अन्य की धारणा है कि ये विभिन्न व्यक्तियों की कृतियाँ हैं। </a:t>
            </a:r>
            <a:endParaRPr lang="en-US" dirty="0" smtClean="0"/>
          </a:p>
          <a:p>
            <a:pPr algn="just"/>
            <a:r>
              <a:rPr lang="en-US" dirty="0" smtClean="0"/>
              <a:t>	</a:t>
            </a:r>
            <a:r>
              <a:rPr lang="hi-IN" dirty="0" smtClean="0"/>
              <a:t>पतंजलि ने </a:t>
            </a:r>
            <a:r>
              <a:rPr lang="hi-IN" dirty="0" smtClean="0">
                <a:hlinkClick r:id="rId10" tooltip="पाणिनि"/>
              </a:rPr>
              <a:t>पाणिनि</a:t>
            </a:r>
            <a:r>
              <a:rPr lang="hi-IN" dirty="0" smtClean="0"/>
              <a:t> के </a:t>
            </a:r>
            <a:r>
              <a:rPr lang="hi-IN" dirty="0" smtClean="0">
                <a:hlinkClick r:id="rId8" tooltip="अष्टाध्यायी"/>
              </a:rPr>
              <a:t>अष्टाध्यायी</a:t>
            </a:r>
            <a:r>
              <a:rPr lang="hi-IN" dirty="0" smtClean="0"/>
              <a:t> पर अपनी टीका लिखी जिसे </a:t>
            </a:r>
            <a:r>
              <a:rPr lang="hi-IN" dirty="0" smtClean="0">
                <a:hlinkClick r:id="rId11" tooltip="महाभाष्य"/>
              </a:rPr>
              <a:t>महाभाष्य</a:t>
            </a:r>
            <a:r>
              <a:rPr lang="hi-IN" dirty="0" smtClean="0"/>
              <a:t> का नाम दिया (महा +भाष्य (समीक्षा, टिप्पणी, विवेचना, आलोचना))।</a:t>
            </a:r>
            <a:endParaRPr lang="en-US" dirty="0"/>
          </a:p>
        </p:txBody>
      </p:sp>
      <p:sp>
        <p:nvSpPr>
          <p:cNvPr id="1026" name="AutoShape 2" descr="https://upload.wikimedia.org/wikipedia/commons/4/47/Patanjali.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ttps://upload.wikimedia.org/wikipedia/commons/thumb/4/47/Patanjali.jpg/300px-Patanjali.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Rectangle 5"/>
          <p:cNvSpPr/>
          <p:nvPr/>
        </p:nvSpPr>
        <p:spPr>
          <a:xfrm>
            <a:off x="5791200" y="160338"/>
            <a:ext cx="5867400" cy="6392862"/>
          </a:xfrm>
          <a:prstGeom prst="rect">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dirty="0" smtClean="0"/>
              <a:t>पतंजलि की मूर्ति</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38400" y="533400"/>
            <a:ext cx="3581399" cy="523220"/>
          </a:xfrm>
          <a:prstGeom prst="rect">
            <a:avLst/>
          </a:prstGeom>
        </p:spPr>
        <p:txBody>
          <a:bodyPr wrap="square">
            <a:spAutoFit/>
          </a:bodyPr>
          <a:lstStyle/>
          <a:p>
            <a:r>
              <a:rPr lang="hi-IN" sz="2800" b="1" dirty="0"/>
              <a:t>पतंजलि का </a:t>
            </a:r>
            <a:r>
              <a:rPr lang="hi-IN" sz="2800" b="1" dirty="0" smtClean="0"/>
              <a:t>योगदान</a:t>
            </a:r>
            <a:endParaRPr lang="hi-IN" sz="2800" b="1" dirty="0"/>
          </a:p>
        </p:txBody>
      </p:sp>
      <p:sp>
        <p:nvSpPr>
          <p:cNvPr id="4" name="Rectangle 3"/>
          <p:cNvSpPr/>
          <p:nvPr/>
        </p:nvSpPr>
        <p:spPr>
          <a:xfrm>
            <a:off x="991984" y="1056620"/>
            <a:ext cx="6781800" cy="3477875"/>
          </a:xfrm>
          <a:prstGeom prst="rect">
            <a:avLst/>
          </a:prstGeom>
        </p:spPr>
        <p:txBody>
          <a:bodyPr wrap="square">
            <a:spAutoFit/>
          </a:bodyPr>
          <a:lstStyle/>
          <a:p>
            <a:pPr algn="just"/>
            <a:r>
              <a:rPr lang="hi-IN" sz="2000" dirty="0" smtClean="0"/>
              <a:t>पतंजलि महान चिकित्सक थे और इन्हें ही '</a:t>
            </a:r>
            <a:r>
              <a:rPr lang="hi-IN" sz="2000" dirty="0" smtClean="0">
                <a:hlinkClick r:id="rId2" tooltip="चरक संहिता"/>
              </a:rPr>
              <a:t>चरक संहिता</a:t>
            </a:r>
            <a:r>
              <a:rPr lang="hi-IN" sz="2000" dirty="0" smtClean="0"/>
              <a:t>' का प्रणेता माना जाता है। '</a:t>
            </a:r>
            <a:r>
              <a:rPr lang="hi-IN" sz="2000" dirty="0" smtClean="0">
                <a:hlinkClick r:id="rId3" tooltip="पतञ्जलि योगसूत्र"/>
              </a:rPr>
              <a:t>योगसूत्र</a:t>
            </a:r>
            <a:r>
              <a:rPr lang="hi-IN" sz="2000" dirty="0" smtClean="0"/>
              <a:t>' पतंजलि का महान अवदान है। पतंजलि रसायन विद्या के विशिष्ट आचार्य थे अभ्रक विंदास, अनेक धातुयोग और लौहशास्त्र इनकी देन है। पतंजलि संभवत </a:t>
            </a:r>
            <a:r>
              <a:rPr lang="hi-IN" sz="2000" dirty="0" smtClean="0">
                <a:hlinkClick r:id="rId4" tooltip="पुष्यमित्र शुंग"/>
              </a:rPr>
              <a:t>पुष्यमित्र शुंग</a:t>
            </a:r>
            <a:r>
              <a:rPr lang="hi-IN" sz="2000" dirty="0" smtClean="0"/>
              <a:t> (१९५-१४२ ई.पू.) के शासनकाल में थे। </a:t>
            </a:r>
            <a:r>
              <a:rPr lang="hi-IN" sz="2000" dirty="0" smtClean="0">
                <a:hlinkClick r:id="rId5" tooltip="परमार भोज"/>
              </a:rPr>
              <a:t>राजा भोज</a:t>
            </a:r>
            <a:r>
              <a:rPr lang="hi-IN" sz="2000" dirty="0" smtClean="0"/>
              <a:t> ने इन्हें तन के साथ मन का भी चिकित्सक कहा है</a:t>
            </a:r>
            <a:endParaRPr lang="en-US" sz="2000" dirty="0" smtClean="0"/>
          </a:p>
          <a:p>
            <a:pPr algn="just"/>
            <a:endParaRPr lang="en-US" sz="2000" dirty="0" smtClean="0"/>
          </a:p>
          <a:p>
            <a:pPr algn="just"/>
            <a:r>
              <a:rPr lang="hi-IN" sz="2000" b="1" dirty="0" smtClean="0"/>
              <a:t>योगेन चित्तस्य पदेन वाचां मलं शरीरस्य च वैद्यकेन।</a:t>
            </a:r>
            <a:endParaRPr lang="en-US" sz="2000" b="1" dirty="0" smtClean="0"/>
          </a:p>
          <a:p>
            <a:pPr algn="just"/>
            <a:r>
              <a:rPr lang="hi-IN" sz="2000" b="1" dirty="0" smtClean="0"/>
              <a:t>योऽपाकरोत्तं प्रवरं मुनीनां पतञ्जलिं प्राञ्जलिरानतोऽस्मि॥</a:t>
            </a:r>
            <a:endParaRPr lang="en-US" sz="2000" b="1" dirty="0" smtClean="0"/>
          </a:p>
          <a:p>
            <a:endParaRPr lang="en-US" sz="2000" dirty="0"/>
          </a:p>
        </p:txBody>
      </p:sp>
      <p:sp>
        <p:nvSpPr>
          <p:cNvPr id="15361" name="Rectangle 1"/>
          <p:cNvSpPr>
            <a:spLocks noChangeArrowheads="1"/>
          </p:cNvSpPr>
          <p:nvPr/>
        </p:nvSpPr>
        <p:spPr bwMode="auto">
          <a:xfrm>
            <a:off x="0" y="0"/>
            <a:ext cx="256464" cy="339190"/>
          </a:xfrm>
          <a:prstGeom prst="rect">
            <a:avLst/>
          </a:prstGeom>
          <a:solidFill>
            <a:srgbClr val="FFFFFF"/>
          </a:solidFill>
          <a:ln w="9525">
            <a:noFill/>
            <a:miter lim="800000"/>
            <a:headEnd/>
            <a:tailEnd/>
          </a:ln>
          <a:effectLst/>
        </p:spPr>
        <p:txBody>
          <a:bodyPr vert="horz" wrap="none" lIns="253920" tIns="4572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sp>
        <p:nvSpPr>
          <p:cNvPr id="15362" name="Rectangle 2"/>
          <p:cNvSpPr>
            <a:spLocks noChangeArrowheads="1"/>
          </p:cNvSpPr>
          <p:nvPr/>
        </p:nvSpPr>
        <p:spPr bwMode="auto">
          <a:xfrm flipV="1">
            <a:off x="762000" y="0"/>
            <a:ext cx="3962400" cy="339190"/>
          </a:xfrm>
          <a:prstGeom prst="rect">
            <a:avLst/>
          </a:prstGeom>
          <a:solidFill>
            <a:srgbClr val="FFFFFF"/>
          </a:solidFill>
          <a:ln w="9525">
            <a:noFill/>
            <a:miter lim="800000"/>
            <a:headEnd/>
            <a:tailEnd/>
          </a:ln>
          <a:effectLst/>
        </p:spPr>
        <p:txBody>
          <a:bodyPr vert="horz" wrap="square" lIns="253920" tIns="4572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sp>
        <p:nvSpPr>
          <p:cNvPr id="7" name="Rectangle 6"/>
          <p:cNvSpPr/>
          <p:nvPr/>
        </p:nvSpPr>
        <p:spPr>
          <a:xfrm rot="10800000" flipV="1">
            <a:off x="991984" y="4458384"/>
            <a:ext cx="6704216" cy="1323439"/>
          </a:xfrm>
          <a:prstGeom prst="rect">
            <a:avLst/>
          </a:prstGeom>
        </p:spPr>
        <p:txBody>
          <a:bodyPr wrap="square">
            <a:spAutoFit/>
          </a:bodyPr>
          <a:lstStyle/>
          <a:p>
            <a:pPr algn="just"/>
            <a:r>
              <a:rPr lang="hi-IN" sz="2000" dirty="0" smtClean="0"/>
              <a:t>(अर्थात् चित्त-शुद्धि के लिए योग (</a:t>
            </a:r>
            <a:r>
              <a:rPr lang="hi-IN" sz="2000" dirty="0" smtClean="0">
                <a:hlinkClick r:id="rId3" tooltip="पतञ्जलि योगसूत्र"/>
              </a:rPr>
              <a:t>योगसूत्र</a:t>
            </a:r>
            <a:r>
              <a:rPr lang="hi-IN" sz="2000" dirty="0" smtClean="0"/>
              <a:t>), वाणी-शुद्धि के लिए </a:t>
            </a:r>
            <a:r>
              <a:rPr lang="hi-IN" sz="2000" dirty="0" smtClean="0">
                <a:hlinkClick r:id="rId6" tooltip="व्याकरण"/>
              </a:rPr>
              <a:t>व्याकरण</a:t>
            </a:r>
            <a:r>
              <a:rPr lang="hi-IN" sz="2000" dirty="0" smtClean="0"/>
              <a:t> (</a:t>
            </a:r>
            <a:r>
              <a:rPr lang="hi-IN" sz="2000" dirty="0" smtClean="0">
                <a:hlinkClick r:id="rId7" tooltip="महाभाष्य"/>
              </a:rPr>
              <a:t>महाभाष्य</a:t>
            </a:r>
            <a:r>
              <a:rPr lang="hi-IN" sz="2000" dirty="0" smtClean="0"/>
              <a:t>) और शरीर-शुद्धि के लिए वैद्यकशास्त्र (</a:t>
            </a:r>
            <a:r>
              <a:rPr lang="hi-IN" sz="2000" dirty="0" smtClean="0">
                <a:hlinkClick r:id="rId2" tooltip="चरक संहिता"/>
              </a:rPr>
              <a:t>चरकसंहिता</a:t>
            </a:r>
            <a:r>
              <a:rPr lang="hi-IN" sz="2000" dirty="0" smtClean="0"/>
              <a:t>) देनेवाले मुनिश्रेष्ठ पतञ्जलि को प्रणाम।)</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14400"/>
            <a:ext cx="7467600" cy="5016758"/>
          </a:xfrm>
          <a:prstGeom prst="rect">
            <a:avLst/>
          </a:prstGeom>
        </p:spPr>
        <p:txBody>
          <a:bodyPr wrap="square">
            <a:spAutoFit/>
          </a:bodyPr>
          <a:lstStyle/>
          <a:p>
            <a:pPr algn="just"/>
            <a:r>
              <a:rPr lang="hi-IN" sz="2000" dirty="0" smtClean="0"/>
              <a:t>ई.पू. द्वितीय शताब्दी में '</a:t>
            </a:r>
            <a:r>
              <a:rPr lang="hi-IN" sz="2000" dirty="0" smtClean="0">
                <a:hlinkClick r:id="rId2" tooltip="महाभाष्य"/>
              </a:rPr>
              <a:t>महाभाष्य</a:t>
            </a:r>
            <a:r>
              <a:rPr lang="hi-IN" sz="2000" dirty="0" smtClean="0"/>
              <a:t>' के रचयिता पतंजलि काशी-मण्डल के ही निवासी थे। मुनित्रय की परम्परा में वे अंतिम मुनि थे। </a:t>
            </a:r>
          </a:p>
          <a:p>
            <a:pPr algn="just"/>
            <a:r>
              <a:rPr lang="hi-IN" sz="2000" dirty="0" smtClean="0">
                <a:hlinkClick r:id="rId3" tooltip="पाणिनि"/>
              </a:rPr>
              <a:t>पाणिनी</a:t>
            </a:r>
            <a:r>
              <a:rPr lang="hi-IN" sz="2000" dirty="0" smtClean="0"/>
              <a:t> के पश्चात् </a:t>
            </a:r>
            <a:r>
              <a:rPr lang="hi-IN" sz="2000" b="1" dirty="0" smtClean="0"/>
              <a:t>पतंजलि </a:t>
            </a:r>
            <a:r>
              <a:rPr lang="hi-IN" sz="2000" dirty="0" smtClean="0"/>
              <a:t>सर्वश्रेष्ठ स्थान के अधिकारी पुरुष हैं। उन्होंने पाणिनी व्याकरण के महाभाष्य की रचना कर उसे स्थिरता प्रदान की। वे अलौकिक प्रतिभा के धनी थे।</a:t>
            </a:r>
          </a:p>
          <a:p>
            <a:pPr algn="just"/>
            <a:r>
              <a:rPr lang="hi-IN" sz="2000" dirty="0" smtClean="0"/>
              <a:t> व्याकरण के अतिरिक्त अन्य शास्त्रों पर भी इनका समान रूप से अधिकार था। व्याकरण शास्त्र में उनकी बात को अंतिम प्रमाण समझा जाता है। उन्होंने अपने समय के जनजीवन का पर्याप्त निरीक्षण किया था। अत: महाभाष्य व्याकरण का ग्रंथ होने के साथ-साथ तत्कालीन समाज का </a:t>
            </a:r>
            <a:r>
              <a:rPr lang="hi-IN" sz="2000" dirty="0" smtClean="0">
                <a:hlinkClick r:id="rId4" tooltip="विश्वज्ञानकोश"/>
              </a:rPr>
              <a:t>विश्वकोश</a:t>
            </a:r>
            <a:r>
              <a:rPr lang="hi-IN" sz="2000" dirty="0" smtClean="0"/>
              <a:t> भी है।</a:t>
            </a:r>
          </a:p>
          <a:p>
            <a:pPr algn="just"/>
            <a:r>
              <a:rPr lang="hi-IN" sz="2000" dirty="0" smtClean="0"/>
              <a:t>यह तो सभी जानते हैं कि पतंजलि </a:t>
            </a:r>
            <a:r>
              <a:rPr lang="hi-IN" sz="2000" b="1" dirty="0" smtClean="0"/>
              <a:t>शेषनाग के अवतार </a:t>
            </a:r>
            <a:r>
              <a:rPr lang="hi-IN" sz="2000" dirty="0" smtClean="0"/>
              <a:t>थे। द्रविड़ देश के सुकवि रामचन्द्र दीक्षित ने अपने 'पतंजलि चरित' नामक काव्य ग्रंथ में उनके चरित्र के संबंध में कुछ नये तथ्यों की संभावनाओं को व्यक्त किया है। </a:t>
            </a:r>
          </a:p>
          <a:p>
            <a:pPr algn="just"/>
            <a:r>
              <a:rPr lang="hi-IN" sz="2000" dirty="0" smtClean="0"/>
              <a:t>उनके अनुसार </a:t>
            </a:r>
            <a:r>
              <a:rPr lang="hi-IN" sz="2000" dirty="0" smtClean="0">
                <a:hlinkClick r:id="rId5" tooltip="आदि शंकराचार्य"/>
              </a:rPr>
              <a:t>आदि शंकराचार्य</a:t>
            </a:r>
            <a:r>
              <a:rPr lang="hi-IN" sz="2000" dirty="0" smtClean="0"/>
              <a:t> के दादागुरु आचार्य गौड़पाद पतंजलि के शिष्य थे किंतु तथ्यों से यह बात पुष्ट नहीं होती है।</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152401"/>
            <a:ext cx="5867400" cy="1200329"/>
          </a:xfrm>
          <a:prstGeom prst="rect">
            <a:avLst/>
          </a:prstGeom>
        </p:spPr>
        <p:txBody>
          <a:bodyPr wrap="square">
            <a:spAutoFit/>
          </a:bodyPr>
          <a:lstStyle/>
          <a:p>
            <a:r>
              <a:rPr lang="hi-IN" dirty="0" smtClean="0"/>
              <a:t>	</a:t>
            </a:r>
            <a:r>
              <a:rPr lang="hi-IN" sz="3600" b="1" dirty="0" smtClean="0"/>
              <a:t>पतंजलि </a:t>
            </a:r>
            <a:r>
              <a:rPr lang="hi-IN" sz="3600" b="1" dirty="0"/>
              <a:t>का समय</a:t>
            </a:r>
            <a:endParaRPr lang="en-US" sz="3600" b="1" dirty="0"/>
          </a:p>
          <a:p>
            <a:endParaRPr lang="hi-IN" sz="3600" b="1" dirty="0"/>
          </a:p>
        </p:txBody>
      </p:sp>
      <p:sp>
        <p:nvSpPr>
          <p:cNvPr id="3" name="Rectangle 2"/>
          <p:cNvSpPr/>
          <p:nvPr/>
        </p:nvSpPr>
        <p:spPr>
          <a:xfrm>
            <a:off x="762000" y="838200"/>
            <a:ext cx="7391400" cy="5324535"/>
          </a:xfrm>
          <a:prstGeom prst="rect">
            <a:avLst/>
          </a:prstGeom>
        </p:spPr>
        <p:txBody>
          <a:bodyPr wrap="square">
            <a:spAutoFit/>
          </a:bodyPr>
          <a:lstStyle/>
          <a:p>
            <a:pPr algn="just"/>
            <a:r>
              <a:rPr lang="hi-IN" sz="2000" dirty="0"/>
              <a:t>पतंजलि </a:t>
            </a:r>
            <a:r>
              <a:rPr lang="hi-IN" sz="2000" dirty="0">
                <a:hlinkClick r:id="rId2" tooltip="शुंग वंश"/>
              </a:rPr>
              <a:t>शुंग वंश</a:t>
            </a:r>
            <a:r>
              <a:rPr lang="hi-IN" sz="2000" dirty="0"/>
              <a:t> के शासनकाल में थे। </a:t>
            </a:r>
            <a:r>
              <a:rPr lang="hi-IN" sz="2000" dirty="0">
                <a:hlinkClick r:id="rId3" tooltip="रामकृष्ण गोपाल भांडारकर"/>
              </a:rPr>
              <a:t>डॉ. भंडारकर</a:t>
            </a:r>
            <a:r>
              <a:rPr lang="hi-IN" sz="2000" dirty="0"/>
              <a:t> ने पतंजलि का समय 158 ई. पू. द बोथलिक ने पतंजलि का समय 200 ईसा पूर्व एवं कीथ ने उनका समय 140 से 150 ईसा पूर्व माना है। उन्होंने </a:t>
            </a:r>
            <a:r>
              <a:rPr lang="hi-IN" sz="2000" dirty="0">
                <a:hlinkClick r:id="rId4" tooltip="पुष्यमित्र शुंग"/>
              </a:rPr>
              <a:t>पुष्यमित्र शुंग</a:t>
            </a:r>
            <a:r>
              <a:rPr lang="hi-IN" sz="2000" dirty="0"/>
              <a:t> का </a:t>
            </a:r>
            <a:r>
              <a:rPr lang="hi-IN" sz="2000" dirty="0">
                <a:hlinkClick r:id="rId5" tooltip="अश्वमेघ यज्ञ"/>
              </a:rPr>
              <a:t>अश्वमेघ यज्ञ</a:t>
            </a:r>
            <a:r>
              <a:rPr lang="hi-IN" sz="2000" dirty="0"/>
              <a:t> भी सम्पन्न कराया था। इनका जन्म गोनार्ध (</a:t>
            </a:r>
            <a:r>
              <a:rPr lang="hi-IN" sz="2000" dirty="0">
                <a:hlinkClick r:id="rId6" tooltip="गोंडा"/>
              </a:rPr>
              <a:t>गोंडा</a:t>
            </a:r>
            <a:r>
              <a:rPr lang="hi-IN" sz="2000" dirty="0"/>
              <a:t>,उ०प्र०) में हुआ था, बाद में वे काशी में बस गए। ये व्याकरणाचार्य </a:t>
            </a:r>
            <a:r>
              <a:rPr lang="hi-IN" sz="2000" dirty="0">
                <a:hlinkClick r:id="rId7" tooltip="पाणिनि"/>
              </a:rPr>
              <a:t>पाणिनी</a:t>
            </a:r>
            <a:r>
              <a:rPr lang="hi-IN" sz="2000" dirty="0"/>
              <a:t> के शिष्य थे। </a:t>
            </a:r>
            <a:endParaRPr lang="en-US" sz="2000" dirty="0"/>
          </a:p>
          <a:p>
            <a:pPr algn="just"/>
            <a:r>
              <a:rPr lang="hi-IN" sz="2000" dirty="0" smtClean="0"/>
              <a:t>पतंजलि </a:t>
            </a:r>
            <a:r>
              <a:rPr lang="hi-IN" sz="2000" dirty="0" smtClean="0"/>
              <a:t>के समय निर्धारण के संबंध में पुष्यमित्र कण्व वंश के संस्थापक ब्राह्मण राजा के अश्वमेध यज्ञों की घटना को </a:t>
            </a:r>
            <a:r>
              <a:rPr lang="hi-IN" sz="2000" dirty="0" smtClean="0"/>
              <a:t>भी लिया </a:t>
            </a:r>
            <a:r>
              <a:rPr lang="hi-IN" sz="2000" dirty="0" smtClean="0"/>
              <a:t>जा सकता है। </a:t>
            </a:r>
          </a:p>
          <a:p>
            <a:pPr algn="just"/>
            <a:r>
              <a:rPr lang="hi-IN" sz="2000" dirty="0" smtClean="0"/>
              <a:t>यह घटना ई.पू. द्वितीय शताब्दी की है। इसके अनुसार महाभाष्य की रचना का काल ई.पू. द्वितीय शताब्दी का मध्यकाल अथवा १५० ई.पूर्व माना जा सकता है। पतंजलि की एकमात्र रचना महाभाष्य है जो उनकी कीर्ति को अमर बनाने के लिये पर्याप्त है। </a:t>
            </a:r>
          </a:p>
          <a:p>
            <a:pPr algn="just"/>
            <a:r>
              <a:rPr lang="hi-IN" sz="2000" dirty="0" smtClean="0"/>
              <a:t>दर्शन शास्त्र में </a:t>
            </a:r>
            <a:r>
              <a:rPr lang="hi-IN" sz="2000" dirty="0" smtClean="0">
                <a:hlinkClick r:id="rId8" tooltip="आदि शंकराचार्य"/>
              </a:rPr>
              <a:t>शंकराचार्य</a:t>
            </a:r>
            <a:r>
              <a:rPr lang="hi-IN" sz="2000" dirty="0" smtClean="0"/>
              <a:t> को जो स्थान 'शारीरिक भाष्य' के कारण प्राप्त है, वही स्थान पतंजलि को महाभाष्य के कारण व्याकरण शास्त्र में प्राप्त है।</a:t>
            </a:r>
          </a:p>
          <a:p>
            <a:pPr algn="just"/>
            <a:r>
              <a:rPr lang="hi-IN" sz="2000" dirty="0" smtClean="0"/>
              <a:t> </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434442"/>
            <a:ext cx="6934200" cy="1015663"/>
          </a:xfrm>
          <a:prstGeom prst="rect">
            <a:avLst/>
          </a:prstGeom>
        </p:spPr>
        <p:txBody>
          <a:bodyPr wrap="square">
            <a:spAutoFit/>
          </a:bodyPr>
          <a:lstStyle/>
          <a:p>
            <a:pPr algn="just"/>
            <a:r>
              <a:rPr lang="hi-IN" sz="2000" b="1" dirty="0" smtClean="0"/>
              <a:t>योगसूत्र</a:t>
            </a:r>
            <a:r>
              <a:rPr lang="hi-IN" sz="2000" dirty="0" smtClean="0"/>
              <a:t>, </a:t>
            </a:r>
            <a:r>
              <a:rPr lang="hi-IN" sz="2000" dirty="0" smtClean="0">
                <a:hlinkClick r:id="rId2" tooltip="योग दर्शन"/>
              </a:rPr>
              <a:t>योग दर्शन</a:t>
            </a:r>
            <a:r>
              <a:rPr lang="hi-IN" sz="2000" dirty="0" smtClean="0"/>
              <a:t> का मूल ग्रंथ है। यह </a:t>
            </a:r>
            <a:r>
              <a:rPr lang="hi-IN" sz="2000" dirty="0" smtClean="0">
                <a:hlinkClick r:id="rId3" tooltip="भारतीय दर्शन"/>
              </a:rPr>
              <a:t>सात दर्शनों</a:t>
            </a:r>
            <a:r>
              <a:rPr lang="hi-IN" sz="2000" dirty="0" smtClean="0"/>
              <a:t> में से एक शास्त्र है और </a:t>
            </a:r>
            <a:r>
              <a:rPr lang="hi-IN" sz="2000" dirty="0" smtClean="0">
                <a:hlinkClick r:id="rId4" tooltip="योगशास्त्र"/>
              </a:rPr>
              <a:t>योगशास्त्र</a:t>
            </a:r>
            <a:r>
              <a:rPr lang="hi-IN" sz="2000" dirty="0" smtClean="0"/>
              <a:t> का एक ग्रंथ है। योगसूत्रों की रचना ३००० साल के पहले </a:t>
            </a:r>
            <a:r>
              <a:rPr lang="hi-IN" sz="2000" dirty="0" smtClean="0">
                <a:hlinkClick r:id="rId5" tooltip="पतंजलि"/>
              </a:rPr>
              <a:t>पतंजलि</a:t>
            </a:r>
            <a:r>
              <a:rPr lang="hi-IN" sz="2000" dirty="0" smtClean="0"/>
              <a:t> ने की।</a:t>
            </a:r>
            <a:endParaRPr lang="en-US" sz="2000" dirty="0"/>
          </a:p>
        </p:txBody>
      </p:sp>
      <p:sp>
        <p:nvSpPr>
          <p:cNvPr id="3" name="Rectangle 2"/>
          <p:cNvSpPr/>
          <p:nvPr/>
        </p:nvSpPr>
        <p:spPr>
          <a:xfrm rot="10800000" flipH="1" flipV="1">
            <a:off x="2286000" y="2460367"/>
            <a:ext cx="3886200" cy="769441"/>
          </a:xfrm>
          <a:prstGeom prst="rect">
            <a:avLst/>
          </a:prstGeom>
        </p:spPr>
        <p:txBody>
          <a:bodyPr wrap="square">
            <a:spAutoFit/>
          </a:bodyPr>
          <a:lstStyle/>
          <a:p>
            <a:r>
              <a:rPr lang="hi-IN" sz="4400" dirty="0" smtClean="0"/>
              <a:t>	</a:t>
            </a:r>
            <a:r>
              <a:rPr lang="hi-IN" sz="4400" b="1" dirty="0" smtClean="0"/>
              <a:t>महाभाष्य</a:t>
            </a:r>
            <a:endParaRPr lang="hi-IN" sz="4400" b="1" dirty="0"/>
          </a:p>
        </p:txBody>
      </p:sp>
      <p:sp>
        <p:nvSpPr>
          <p:cNvPr id="4" name="Rectangle 3"/>
          <p:cNvSpPr/>
          <p:nvPr/>
        </p:nvSpPr>
        <p:spPr>
          <a:xfrm>
            <a:off x="1143000" y="3429000"/>
            <a:ext cx="6934200" cy="2862322"/>
          </a:xfrm>
          <a:prstGeom prst="rect">
            <a:avLst/>
          </a:prstGeom>
        </p:spPr>
        <p:txBody>
          <a:bodyPr wrap="square">
            <a:spAutoFit/>
          </a:bodyPr>
          <a:lstStyle/>
          <a:p>
            <a:pPr algn="just"/>
            <a:r>
              <a:rPr lang="hi-IN" sz="2000" dirty="0" smtClean="0">
                <a:hlinkClick r:id="rId6" tooltip="पतञ्जलि"/>
              </a:rPr>
              <a:t>पतंजलि</a:t>
            </a:r>
            <a:r>
              <a:rPr lang="hi-IN" sz="2000" dirty="0" smtClean="0"/>
              <a:t> ने </a:t>
            </a:r>
            <a:r>
              <a:rPr lang="hi-IN" sz="2000" dirty="0" smtClean="0">
                <a:hlinkClick r:id="rId7" tooltip="पाणिनि"/>
              </a:rPr>
              <a:t>पाणिनि</a:t>
            </a:r>
            <a:r>
              <a:rPr lang="hi-IN" sz="2000" dirty="0" smtClean="0"/>
              <a:t> के </a:t>
            </a:r>
            <a:r>
              <a:rPr lang="hi-IN" sz="2000" dirty="0" smtClean="0">
                <a:hlinkClick r:id="rId8" tooltip="अष्टाध्यायी"/>
              </a:rPr>
              <a:t>अष्टाध्यायी</a:t>
            </a:r>
            <a:r>
              <a:rPr lang="hi-IN" sz="2000" dirty="0" smtClean="0"/>
              <a:t> के कुछ चुने हुए सूत्रों पर </a:t>
            </a:r>
            <a:r>
              <a:rPr lang="hi-IN" sz="2000" dirty="0" smtClean="0">
                <a:hlinkClick r:id="rId9" tooltip="भाष्य"/>
              </a:rPr>
              <a:t>भाष्य</a:t>
            </a:r>
            <a:r>
              <a:rPr lang="hi-IN" sz="2000" dirty="0" smtClean="0"/>
              <a:t> लिखी जिसे </a:t>
            </a:r>
            <a:r>
              <a:rPr lang="hi-IN" sz="2000" b="1" dirty="0" smtClean="0"/>
              <a:t>व्याकरणमहाभाष्य</a:t>
            </a:r>
            <a:r>
              <a:rPr lang="hi-IN" sz="2000" dirty="0" smtClean="0"/>
              <a:t> का नाम दिया (महा+भाष्य (समीक्षा, टिप्पणी, विवेचना, आलोचना))। व्याकरण महाभाष्य में </a:t>
            </a:r>
            <a:r>
              <a:rPr lang="hi-IN" sz="2000" b="1" dirty="0" smtClean="0"/>
              <a:t>कात्यायन वार्तिक</a:t>
            </a:r>
            <a:r>
              <a:rPr lang="hi-IN" sz="2000" dirty="0" smtClean="0"/>
              <a:t> भी सम्मिलित हैं जो पाणिनि के अष्टाध्यायी पर </a:t>
            </a:r>
            <a:r>
              <a:rPr lang="hi-IN" sz="2000" u="sng" dirty="0" smtClean="0">
                <a:hlinkClick r:id="rId10"/>
              </a:rPr>
              <a:t>कात्यायन</a:t>
            </a:r>
            <a:r>
              <a:rPr lang="hi-IN" sz="2000" dirty="0" smtClean="0"/>
              <a:t> के भाष्य हैं। कात्यायन के वार्तिक कुल लगभग 1400 हैं जो अन्यत्र नहीं मिलते बल्कि केवल व्याकरणमहाभाष्य में पतञ्जलि द्वारा सन्दर्भ के रूप में ही उपलब्ध हैं। इसकी रचना लगभग ईसापूर्व दूसरी शताब्दी में हुई थी।</a:t>
            </a:r>
            <a:endParaRPr lang="en-US" sz="2000" dirty="0"/>
          </a:p>
        </p:txBody>
      </p:sp>
      <p:sp>
        <p:nvSpPr>
          <p:cNvPr id="5" name="Rectangle 4"/>
          <p:cNvSpPr/>
          <p:nvPr/>
        </p:nvSpPr>
        <p:spPr>
          <a:xfrm rot="10800000" flipV="1">
            <a:off x="3276600" y="313567"/>
            <a:ext cx="1879969" cy="769441"/>
          </a:xfrm>
          <a:prstGeom prst="rect">
            <a:avLst/>
          </a:prstGeom>
        </p:spPr>
        <p:txBody>
          <a:bodyPr wrap="square">
            <a:spAutoFit/>
          </a:bodyPr>
          <a:lstStyle/>
          <a:p>
            <a:r>
              <a:rPr lang="hi-IN" sz="4400" b="1" dirty="0" smtClean="0"/>
              <a:t>योगसूत्र</a:t>
            </a:r>
            <a:endParaRPr lang="en-US" sz="4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81000"/>
            <a:ext cx="6324600" cy="646331"/>
          </a:xfrm>
          <a:prstGeom prst="rect">
            <a:avLst/>
          </a:prstGeom>
        </p:spPr>
        <p:txBody>
          <a:bodyPr wrap="square">
            <a:spAutoFit/>
          </a:bodyPr>
          <a:lstStyle/>
          <a:p>
            <a:r>
              <a:rPr lang="hi-IN" sz="2800" dirty="0" smtClean="0"/>
              <a:t>	</a:t>
            </a:r>
            <a:r>
              <a:rPr lang="hi-IN" sz="3600" b="1" dirty="0" smtClean="0"/>
              <a:t>योगसूत्र-ग्रन्थ </a:t>
            </a:r>
            <a:r>
              <a:rPr lang="hi-IN" sz="3600" b="1" dirty="0" smtClean="0"/>
              <a:t>का संगठन</a:t>
            </a:r>
            <a:endParaRPr lang="hi-IN" sz="3600" b="1" dirty="0"/>
          </a:p>
        </p:txBody>
      </p:sp>
      <p:sp>
        <p:nvSpPr>
          <p:cNvPr id="1025" name="Rectangle 1"/>
          <p:cNvSpPr>
            <a:spLocks noChangeArrowheads="1"/>
          </p:cNvSpPr>
          <p:nvPr/>
        </p:nvSpPr>
        <p:spPr bwMode="auto">
          <a:xfrm>
            <a:off x="1676400" y="1417631"/>
            <a:ext cx="6096000" cy="3495172"/>
          </a:xfrm>
          <a:prstGeom prst="rect">
            <a:avLst/>
          </a:prstGeom>
          <a:solidFill>
            <a:srgbClr val="FFFFFF"/>
          </a:solidFill>
          <a:ln w="9525">
            <a:noFill/>
            <a:miter lim="800000"/>
            <a:headEnd/>
            <a:tailEnd/>
          </a:ln>
          <a:effectLst/>
        </p:spPr>
        <p:txBody>
          <a:bodyPr vert="horz" wrap="square" lIns="253920" tIns="31740" rIns="0" bIns="1587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2800" b="0" i="0" u="none" strike="noStrike" cap="none" normalizeH="0" baseline="0" dirty="0" smtClean="0">
                <a:ln>
                  <a:noFill/>
                </a:ln>
                <a:solidFill>
                  <a:srgbClr val="202122"/>
                </a:solidFill>
                <a:effectLst/>
                <a:latin typeface="Arial" charset="0"/>
                <a:cs typeface="Mangal"/>
              </a:rPr>
              <a:t>यह चार पादों या भागों में विभक्त है</a:t>
            </a:r>
            <a:r>
              <a:rPr kumimoji="0" lang="en-US" sz="2800" b="0" i="0" u="none" strike="noStrike" cap="none" normalizeH="0" baseline="0" dirty="0" smtClean="0">
                <a:ln>
                  <a:noFill/>
                </a:ln>
                <a:solidFill>
                  <a:srgbClr val="202122"/>
                </a:solidFill>
                <a:effectLst/>
                <a:latin typeface="Arial" charset="0"/>
                <a:cs typeface="Mangal"/>
              </a:rPr>
              <a:t>-</a:t>
            </a:r>
            <a:endParaRPr kumimoji="0" lang="hi-IN" sz="2800" b="0" i="0" u="none" strike="noStrike" cap="none" normalizeH="0" baseline="0" dirty="0" smtClean="0">
              <a:ln>
                <a:noFill/>
              </a:ln>
              <a:solidFill>
                <a:srgbClr val="202122"/>
              </a:solidFill>
              <a:effectLst/>
              <a:latin typeface="Arial" charset="0"/>
              <a:cs typeface="Mangal"/>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hi-IN" sz="2800" b="0" i="0" u="none" strike="noStrike" cap="none" normalizeH="0" baseline="0" dirty="0" smtClean="0">
                <a:ln>
                  <a:noFill/>
                </a:ln>
                <a:solidFill>
                  <a:srgbClr val="202122"/>
                </a:solidFill>
                <a:effectLst/>
                <a:latin typeface="Arial" charset="0"/>
                <a:cs typeface="Mangal"/>
              </a:rPr>
              <a:t>समाधि </a:t>
            </a:r>
            <a:r>
              <a:rPr kumimoji="0" lang="hi-IN" sz="2800" b="0" i="0" u="none" strike="noStrike" cap="none" normalizeH="0" baseline="0" dirty="0" smtClean="0">
                <a:ln>
                  <a:noFill/>
                </a:ln>
                <a:solidFill>
                  <a:srgbClr val="202122"/>
                </a:solidFill>
                <a:effectLst/>
                <a:latin typeface="Arial" charset="0"/>
                <a:cs typeface="Mangal"/>
              </a:rPr>
              <a:t>पाद</a:t>
            </a:r>
            <a:r>
              <a:rPr kumimoji="0" lang="en-US" sz="2800" b="0" i="0" u="none" strike="noStrike" cap="none" normalizeH="0" baseline="0" dirty="0" smtClean="0">
                <a:ln>
                  <a:noFill/>
                </a:ln>
                <a:solidFill>
                  <a:srgbClr val="202122"/>
                </a:solidFill>
                <a:effectLst/>
                <a:latin typeface="Arial" charset="0"/>
                <a:cs typeface="Mangal"/>
              </a:rPr>
              <a:t>(</a:t>
            </a:r>
            <a:r>
              <a:rPr kumimoji="0" lang="hi-IN" sz="2800" b="0" i="0" u="none" strike="noStrike" cap="none" normalizeH="0" baseline="0" dirty="0" smtClean="0">
                <a:ln>
                  <a:noFill/>
                </a:ln>
                <a:solidFill>
                  <a:srgbClr val="202122"/>
                </a:solidFill>
                <a:effectLst/>
                <a:latin typeface="Arial" charset="0"/>
                <a:cs typeface="Mangal"/>
              </a:rPr>
              <a:t>51सूत्र</a:t>
            </a:r>
            <a:r>
              <a:rPr kumimoji="0" lang="en-US" sz="2800" b="0" i="0" u="none" strike="noStrike" cap="none" normalizeH="0" baseline="0" dirty="0" smtClean="0">
                <a:ln>
                  <a:noFill/>
                </a:ln>
                <a:solidFill>
                  <a:srgbClr val="202122"/>
                </a:solidFill>
                <a:effectLst/>
                <a:latin typeface="Arial" charset="0"/>
                <a:cs typeface="Mangal"/>
              </a:rPr>
              <a:t>)</a:t>
            </a:r>
            <a:endParaRPr kumimoji="0" lang="en-US" sz="2800" b="0" i="0" u="none" strike="noStrike" cap="none" normalizeH="0" baseline="0" dirty="0" smtClean="0">
              <a:ln>
                <a:noFill/>
              </a:ln>
              <a:solidFill>
                <a:srgbClr val="202122"/>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hi-IN" sz="2800" b="0" i="0" u="none" strike="noStrike" cap="none" normalizeH="0" baseline="0" dirty="0" smtClean="0">
                <a:ln>
                  <a:noFill/>
                </a:ln>
                <a:solidFill>
                  <a:srgbClr val="202122"/>
                </a:solidFill>
                <a:effectLst/>
                <a:latin typeface="Arial" charset="0"/>
                <a:cs typeface="Arial" charset="0"/>
              </a:rPr>
              <a:t>साधना पाद </a:t>
            </a:r>
            <a:r>
              <a:rPr kumimoji="0" lang="en-US" sz="2800" b="0" i="0" u="none" strike="noStrike" cap="none" normalizeH="0" baseline="0" dirty="0" smtClean="0">
                <a:ln>
                  <a:noFill/>
                </a:ln>
                <a:solidFill>
                  <a:srgbClr val="202122"/>
                </a:solidFill>
                <a:effectLst/>
                <a:latin typeface="Arial" charset="0"/>
                <a:cs typeface="Arial" charset="0"/>
              </a:rPr>
              <a:t>(</a:t>
            </a:r>
            <a:r>
              <a:rPr lang="hi-IN" sz="2800" dirty="0">
                <a:solidFill>
                  <a:srgbClr val="202122"/>
                </a:solidFill>
                <a:latin typeface="Arial" charset="0"/>
                <a:cs typeface="Arial" charset="0"/>
              </a:rPr>
              <a:t>55</a:t>
            </a:r>
            <a:r>
              <a:rPr kumimoji="0" lang="hi-IN" sz="2800" b="0" i="0" u="none" strike="noStrike" cap="none" normalizeH="0" baseline="0" dirty="0" smtClean="0">
                <a:ln>
                  <a:noFill/>
                </a:ln>
                <a:solidFill>
                  <a:srgbClr val="202122"/>
                </a:solidFill>
                <a:effectLst/>
                <a:latin typeface="Arial" charset="0"/>
                <a:cs typeface="Arial" charset="0"/>
              </a:rPr>
              <a:t> सूत्र</a:t>
            </a:r>
            <a:r>
              <a:rPr kumimoji="0" lang="en-US" sz="2800" b="0" i="0" u="none" strike="noStrike" cap="none" normalizeH="0" baseline="0" dirty="0" smtClean="0">
                <a:ln>
                  <a:noFill/>
                </a:ln>
                <a:solidFill>
                  <a:srgbClr val="202122"/>
                </a:solidFill>
                <a:effectLst/>
                <a:latin typeface="Arial" charset="0"/>
                <a:cs typeface="Arial"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hi-IN" sz="2800" b="0" i="0" u="none" strike="noStrike" cap="none" normalizeH="0" baseline="0" dirty="0" smtClean="0">
                <a:ln>
                  <a:noFill/>
                </a:ln>
                <a:solidFill>
                  <a:srgbClr val="202122"/>
                </a:solidFill>
                <a:effectLst/>
                <a:latin typeface="Arial" charset="0"/>
                <a:cs typeface="Arial" charset="0"/>
              </a:rPr>
              <a:t>विभूति पाद </a:t>
            </a:r>
            <a:r>
              <a:rPr kumimoji="0" lang="en-US" sz="2800" b="0" i="0" u="none" strike="noStrike" cap="none" normalizeH="0" baseline="0" dirty="0" smtClean="0">
                <a:ln>
                  <a:noFill/>
                </a:ln>
                <a:solidFill>
                  <a:srgbClr val="202122"/>
                </a:solidFill>
                <a:effectLst/>
                <a:latin typeface="Arial" charset="0"/>
                <a:cs typeface="Arial" charset="0"/>
              </a:rPr>
              <a:t>(</a:t>
            </a:r>
            <a:r>
              <a:rPr lang="hi-IN" sz="2800" dirty="0" smtClean="0">
                <a:solidFill>
                  <a:srgbClr val="202122"/>
                </a:solidFill>
                <a:latin typeface="Arial" charset="0"/>
                <a:cs typeface="Arial" charset="0"/>
              </a:rPr>
              <a:t>55 </a:t>
            </a:r>
            <a:r>
              <a:rPr kumimoji="0" lang="hi-IN" sz="2800" b="0" i="0" u="none" strike="noStrike" cap="none" normalizeH="0" baseline="0" dirty="0" smtClean="0">
                <a:ln>
                  <a:noFill/>
                </a:ln>
                <a:solidFill>
                  <a:srgbClr val="202122"/>
                </a:solidFill>
                <a:effectLst/>
                <a:latin typeface="Arial" charset="0"/>
                <a:cs typeface="Arial" charset="0"/>
              </a:rPr>
              <a:t>सूत्र</a:t>
            </a:r>
            <a:r>
              <a:rPr kumimoji="0" lang="en-US" sz="2800" b="0" i="0" u="none" strike="noStrike" cap="none" normalizeH="0" baseline="0" dirty="0" smtClean="0">
                <a:ln>
                  <a:noFill/>
                </a:ln>
                <a:solidFill>
                  <a:srgbClr val="202122"/>
                </a:solidFill>
                <a:effectLst/>
                <a:latin typeface="Arial" charset="0"/>
                <a:cs typeface="Arial"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hi-IN" sz="2800" b="0" i="0" u="none" strike="noStrike" cap="none" normalizeH="0" baseline="0" dirty="0" smtClean="0">
                <a:ln>
                  <a:noFill/>
                </a:ln>
                <a:solidFill>
                  <a:srgbClr val="202122"/>
                </a:solidFill>
                <a:effectLst/>
                <a:latin typeface="Arial" charset="0"/>
                <a:cs typeface="Arial" charset="0"/>
              </a:rPr>
              <a:t>कैवल्य पाद </a:t>
            </a:r>
            <a:r>
              <a:rPr kumimoji="0" lang="en-US" sz="2800" b="0" i="0" u="none" strike="noStrike" cap="none" normalizeH="0" baseline="0" dirty="0" smtClean="0">
                <a:ln>
                  <a:noFill/>
                </a:ln>
                <a:solidFill>
                  <a:srgbClr val="202122"/>
                </a:solidFill>
                <a:effectLst/>
                <a:latin typeface="Arial" charset="0"/>
                <a:cs typeface="Arial" charset="0"/>
              </a:rPr>
              <a:t>(</a:t>
            </a:r>
            <a:r>
              <a:rPr lang="hi-IN" sz="2800" dirty="0">
                <a:solidFill>
                  <a:srgbClr val="202122"/>
                </a:solidFill>
                <a:latin typeface="Arial" charset="0"/>
                <a:cs typeface="Arial" charset="0"/>
              </a:rPr>
              <a:t>34</a:t>
            </a:r>
            <a:r>
              <a:rPr kumimoji="0" lang="hi-IN" sz="2800" b="0" i="0" u="none" strike="noStrike" cap="none" normalizeH="0" baseline="0" dirty="0" smtClean="0">
                <a:ln>
                  <a:noFill/>
                </a:ln>
                <a:solidFill>
                  <a:srgbClr val="202122"/>
                </a:solidFill>
                <a:effectLst/>
                <a:latin typeface="Arial" charset="0"/>
                <a:cs typeface="Arial" charset="0"/>
              </a:rPr>
              <a:t> सूत्र</a:t>
            </a:r>
            <a:r>
              <a:rPr kumimoji="0" lang="en-US" sz="2800" b="0" i="0" u="none" strike="noStrike" cap="none" normalizeH="0" baseline="0" dirty="0" smtClean="0">
                <a:ln>
                  <a:noFill/>
                </a:ln>
                <a:solidFill>
                  <a:srgbClr val="202122"/>
                </a:solidFill>
                <a:effectLst/>
                <a:latin typeface="Arial" charset="0"/>
                <a:cs typeface="Arial" charset="0"/>
              </a:rPr>
              <a:t>)</a:t>
            </a:r>
            <a:endParaRPr kumimoji="0" lang="hi-IN" sz="2800" b="0" i="0" u="none" strike="noStrike" cap="none" normalizeH="0" baseline="0" dirty="0" smtClean="0">
              <a:ln>
                <a:noFill/>
              </a:ln>
              <a:solidFill>
                <a:srgbClr val="202122"/>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800" b="0" i="0" u="none" strike="noStrike" cap="none" normalizeH="0" baseline="0" dirty="0" smtClean="0">
              <a:ln>
                <a:noFill/>
              </a:ln>
              <a:solidFill>
                <a:srgbClr val="202122"/>
              </a:solidFill>
              <a:effectLst/>
              <a:latin typeface="Arial" charset="0"/>
              <a:cs typeface="Arial" charset="0"/>
            </a:endParaRPr>
          </a:p>
          <a:p>
            <a:pPr marL="914400" marR="0" lvl="2" indent="-914400" algn="l" defTabSz="914400" rtl="0" eaLnBrk="0" fontAlgn="base" latinLnBrk="0" hangingPunct="0">
              <a:lnSpc>
                <a:spcPct val="100000"/>
              </a:lnSpc>
              <a:spcBef>
                <a:spcPct val="0"/>
              </a:spcBef>
              <a:spcAft>
                <a:spcPct val="0"/>
              </a:spcAft>
              <a:buClrTx/>
              <a:buSzTx/>
              <a:buFontTx/>
              <a:buNone/>
              <a:tabLst/>
            </a:pPr>
            <a:r>
              <a:rPr kumimoji="0" lang="hi-IN" sz="2800" b="1" i="0" u="none" strike="noStrike" cap="none" normalizeH="0" baseline="0" dirty="0" smtClean="0">
                <a:ln>
                  <a:noFill/>
                </a:ln>
                <a:solidFill>
                  <a:srgbClr val="202122"/>
                </a:solidFill>
                <a:effectLst/>
                <a:latin typeface="Arial" charset="0"/>
                <a:cs typeface="Mangal"/>
              </a:rPr>
              <a:t>	कुल </a:t>
            </a:r>
            <a:r>
              <a:rPr kumimoji="0" lang="hi-IN" sz="2800" b="1" i="0" u="none" strike="noStrike" cap="none" normalizeH="0" baseline="0" dirty="0" smtClean="0">
                <a:ln>
                  <a:noFill/>
                </a:ln>
                <a:solidFill>
                  <a:srgbClr val="202122"/>
                </a:solidFill>
                <a:effectLst/>
                <a:latin typeface="Arial" charset="0"/>
                <a:cs typeface="Mangal"/>
              </a:rPr>
              <a:t>सूत्र </a:t>
            </a:r>
            <a:r>
              <a:rPr kumimoji="0" lang="en-US" sz="2800" b="1" i="0" u="none" strike="noStrike" cap="none" normalizeH="0" baseline="0" dirty="0" smtClean="0">
                <a:ln>
                  <a:noFill/>
                </a:ln>
                <a:solidFill>
                  <a:srgbClr val="202122"/>
                </a:solidFill>
                <a:effectLst/>
                <a:latin typeface="Arial" charset="0"/>
                <a:cs typeface="Mangal"/>
              </a:rPr>
              <a:t>=</a:t>
            </a:r>
            <a:r>
              <a:rPr kumimoji="0" lang="hi-IN" sz="2800" b="1" i="0" u="none" strike="noStrike" cap="none" normalizeH="0" baseline="0" dirty="0" smtClean="0">
                <a:ln>
                  <a:noFill/>
                </a:ln>
                <a:solidFill>
                  <a:srgbClr val="202122"/>
                </a:solidFill>
                <a:effectLst/>
                <a:latin typeface="Arial" charset="0"/>
                <a:cs typeface="Mangal"/>
              </a:rPr>
              <a:t>195</a:t>
            </a:r>
            <a:endParaRPr kumimoji="0" lang="en-US" sz="28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487362"/>
          </a:xfrm>
        </p:spPr>
        <p:txBody>
          <a:bodyPr>
            <a:normAutofit fontScale="90000"/>
          </a:bodyPr>
          <a:lstStyle/>
          <a:p>
            <a:endParaRPr lang="en-IN" dirty="0"/>
          </a:p>
        </p:txBody>
      </p:sp>
      <p:sp>
        <p:nvSpPr>
          <p:cNvPr id="3" name="Content Placeholder 2"/>
          <p:cNvSpPr>
            <a:spLocks noGrp="1"/>
          </p:cNvSpPr>
          <p:nvPr>
            <p:ph idx="1"/>
          </p:nvPr>
        </p:nvSpPr>
        <p:spPr>
          <a:xfrm>
            <a:off x="457200" y="762000"/>
            <a:ext cx="7696200" cy="5364163"/>
          </a:xfrm>
        </p:spPr>
        <p:txBody>
          <a:bodyPr>
            <a:noAutofit/>
          </a:bodyPr>
          <a:lstStyle/>
          <a:p>
            <a:pPr algn="just"/>
            <a:r>
              <a:rPr lang="hi-IN" sz="1800" dirty="0"/>
              <a:t>इन पादों में योग अर्थात् ईश्वर-प्राप्ति के उद्देश्य, लक्षण तथा साधन के उपाय या प्रकार बतलाये गये हैं और उसके भिन्न-भिन्न अंगों का विवेचन किया गया है। इसमें चित्त की भूमियों या वृत्तियों का भी विवेचन है। इस योग-सूत्र का प्राचीनतम भाष्य </a:t>
            </a:r>
            <a:r>
              <a:rPr lang="hi-IN" sz="1800" dirty="0">
                <a:hlinkClick r:id="rId2" tooltip="वेदव्यास"/>
              </a:rPr>
              <a:t>वेदव्यास</a:t>
            </a:r>
            <a:r>
              <a:rPr lang="hi-IN" sz="1800" dirty="0"/>
              <a:t> का है जिस पर वाचस्पति का वार्तिक भी है। योगशास्त्र नीति विषयक उपदेशात्मक काव्य की कोटि में आता है।</a:t>
            </a:r>
          </a:p>
          <a:p>
            <a:pPr algn="just"/>
            <a:r>
              <a:rPr lang="hi-IN" sz="1800" dirty="0"/>
              <a:t>यह धार्मिक ग्रंथ माना जाता है लेकिन इसका धर्म किसी देवता पर आधारित नहीं है। यह शारीरिक योग मुद्राओं का शास्त्र भी नहीं है। यह आत्मा और परमात्मा के योग या एकत्व के विषय में है और उसको प्राप्त करने के नियमों व उपायों के विषय में। यह </a:t>
            </a:r>
            <a:r>
              <a:rPr lang="hi-IN" sz="1800" b="1" dirty="0"/>
              <a:t>अष्टांग योग</a:t>
            </a:r>
            <a:r>
              <a:rPr lang="hi-IN" sz="1800" dirty="0"/>
              <a:t> भी कहलाता है क्योंकि अष्ट अर्थात् आठ अंगों में पतंजलि ने इसकी व्याख्या की है। ये आठ अंग हैं- </a:t>
            </a:r>
            <a:r>
              <a:rPr lang="hi-IN" sz="1800" b="1" dirty="0"/>
              <a:t>यम, नियम, आसन, प्राणायाम, प्रत्याहार, धारणा, ध्यान और समाधि</a:t>
            </a:r>
            <a:r>
              <a:rPr lang="hi-IN" sz="1800" dirty="0"/>
              <a:t> ।</a:t>
            </a:r>
          </a:p>
          <a:p>
            <a:pPr algn="just"/>
            <a:r>
              <a:rPr lang="hi-IN" sz="1800" dirty="0"/>
              <a:t>अनेक परवर्ती धार्मिक व्यक्तियों ने इनपर टीका की और इस शास्त्र के विकास में योगदान किया। विशेष रूप से </a:t>
            </a:r>
            <a:r>
              <a:rPr lang="hi-IN" sz="1800" dirty="0">
                <a:hlinkClick r:id="rId3" tooltip="जैन धर्म"/>
              </a:rPr>
              <a:t>जैन धर्म</a:t>
            </a:r>
            <a:r>
              <a:rPr lang="hi-IN" sz="1800" dirty="0"/>
              <a:t> के </a:t>
            </a:r>
            <a:r>
              <a:rPr lang="hi-IN" sz="1800" dirty="0">
                <a:hlinkClick r:id="rId4" tooltip="हेमचंद्राचार्य"/>
              </a:rPr>
              <a:t>हेमचंद्राचार्य</a:t>
            </a:r>
            <a:r>
              <a:rPr lang="hi-IN" sz="1800" dirty="0"/>
              <a:t> ने </a:t>
            </a:r>
            <a:r>
              <a:rPr lang="hi-IN" sz="1800" dirty="0">
                <a:hlinkClick r:id="rId5" tooltip="अपभ्रंश"/>
              </a:rPr>
              <a:t>अपभ्रंश</a:t>
            </a:r>
            <a:r>
              <a:rPr lang="hi-IN" sz="1800" dirty="0"/>
              <a:t> से निकलती हुई </a:t>
            </a:r>
            <a:r>
              <a:rPr lang="hi-IN" sz="1800" dirty="0">
                <a:hlinkClick r:id="rId6" tooltip="हिंदी"/>
              </a:rPr>
              <a:t>हिंदी</a:t>
            </a:r>
            <a:r>
              <a:rPr lang="hi-IN" sz="1800" dirty="0"/>
              <a:t> में इसको वर्णित करते हुए बड़े संप्रदाय की स्थापना की। उनके संप्रदाय के अनेक मूलतत्व पतंजलति योगसूत्र से लिए गए हैं। </a:t>
            </a:r>
            <a:r>
              <a:rPr lang="hi-IN" sz="1800" dirty="0">
                <a:hlinkClick r:id="rId7" tooltip="बाबा रामदेव"/>
              </a:rPr>
              <a:t>स्वामी रामदेव</a:t>
            </a:r>
            <a:r>
              <a:rPr lang="hi-IN" sz="1800" dirty="0"/>
              <a:t>, </a:t>
            </a:r>
            <a:r>
              <a:rPr lang="hi-IN" sz="1800" dirty="0">
                <a:hlinkClick r:id="rId8" tooltip="महेश योगी"/>
              </a:rPr>
              <a:t>महेश योगी</a:t>
            </a:r>
            <a:r>
              <a:rPr lang="hi-IN" sz="1800" dirty="0"/>
              <a:t> आदि अनेक धार्मिक गुरुओं ने योग सूत्र के एक या अनेक अंगों को अपनी शिक्षा का प्रमुख अंग बनाया है।</a:t>
            </a:r>
          </a:p>
          <a:p>
            <a:endParaRPr lang="en-IN" sz="2000" dirty="0"/>
          </a:p>
        </p:txBody>
      </p:sp>
    </p:spTree>
    <p:extLst>
      <p:ext uri="{BB962C8B-B14F-4D97-AF65-F5344CB8AC3E}">
        <p14:creationId xmlns:p14="http://schemas.microsoft.com/office/powerpoint/2010/main" val="29965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381000"/>
            <a:ext cx="5334000" cy="523220"/>
          </a:xfrm>
          <a:prstGeom prst="rect">
            <a:avLst/>
          </a:prstGeom>
        </p:spPr>
        <p:txBody>
          <a:bodyPr wrap="square">
            <a:spAutoFit/>
          </a:bodyPr>
          <a:lstStyle/>
          <a:p>
            <a:r>
              <a:rPr lang="hi-IN" sz="2800" b="1" dirty="0" smtClean="0"/>
              <a:t>अष्टाङ्ग योग - योग के आठ अंग</a:t>
            </a:r>
            <a:endParaRPr lang="hi-IN" sz="2800" b="1" dirty="0"/>
          </a:p>
        </p:txBody>
      </p:sp>
      <p:sp>
        <p:nvSpPr>
          <p:cNvPr id="3" name="Rectangle 2"/>
          <p:cNvSpPr/>
          <p:nvPr/>
        </p:nvSpPr>
        <p:spPr>
          <a:xfrm>
            <a:off x="990600" y="1219200"/>
            <a:ext cx="7086600" cy="5078313"/>
          </a:xfrm>
          <a:prstGeom prst="rect">
            <a:avLst/>
          </a:prstGeom>
        </p:spPr>
        <p:txBody>
          <a:bodyPr wrap="square">
            <a:spAutoFit/>
          </a:bodyPr>
          <a:lstStyle/>
          <a:p>
            <a:pPr algn="just"/>
            <a:r>
              <a:rPr lang="hi-IN" sz="2000" b="1" dirty="0" smtClean="0"/>
              <a:t>योग के आठ अंग निम्नलिखित हैं :-</a:t>
            </a:r>
          </a:p>
          <a:p>
            <a:pPr algn="just"/>
            <a:endParaRPr lang="hi-IN" sz="2000" b="1" dirty="0" smtClean="0"/>
          </a:p>
          <a:p>
            <a:pPr algn="just"/>
            <a:r>
              <a:rPr lang="hi-IN" sz="2000" b="1" dirty="0" smtClean="0"/>
              <a:t>यम</a:t>
            </a:r>
            <a:r>
              <a:rPr lang="hi-IN" sz="2000" b="1" dirty="0"/>
              <a:t>, नियम, आसन, प्राणायाम, प्रत्याहार, धारणा, ध्यान और समाधि</a:t>
            </a:r>
            <a:r>
              <a:rPr lang="hi-IN" sz="2000" dirty="0"/>
              <a:t> </a:t>
            </a:r>
            <a:r>
              <a:rPr lang="hi-IN" sz="2000" dirty="0" smtClean="0"/>
              <a:t>।</a:t>
            </a:r>
          </a:p>
          <a:p>
            <a:pPr algn="just"/>
            <a:endParaRPr lang="en-US" sz="2000" dirty="0" smtClean="0"/>
          </a:p>
          <a:p>
            <a:pPr algn="just"/>
            <a:r>
              <a:rPr lang="hi-IN" sz="1600" dirty="0" smtClean="0"/>
              <a:t>महर्षि पतंजलि ने योग को '</a:t>
            </a:r>
            <a:r>
              <a:rPr lang="hi-IN" sz="1600" b="1" dirty="0" smtClean="0"/>
              <a:t>चित्त की वृत्तियों के निरोध'</a:t>
            </a:r>
            <a:r>
              <a:rPr lang="hi-IN" sz="1600" dirty="0" smtClean="0"/>
              <a:t> के रूप में परिभाषित किया है। योगसूत्र में उन्होंने पूर्ण कल्याण तथा शारीरिक, मानसिक और आत्मिक शुद्धि के लिए </a:t>
            </a:r>
            <a:r>
              <a:rPr lang="hi-IN" sz="1600" b="1" dirty="0" smtClean="0"/>
              <a:t>आठ अंगों वाले योग</a:t>
            </a:r>
            <a:r>
              <a:rPr lang="hi-IN" sz="1600" dirty="0" smtClean="0"/>
              <a:t> का एक मार्ग विस्तार से बताया है। अष्टांग, आठ अंगों वाले, योग को आठ अलग-अलग चरणों वाला मार्ग नहीं समझना चाहिए; यह आठ आयामों वाला मार्ग है जिसमें आठों आयामों का अभ्यास एक साथ किया जाता है। </a:t>
            </a:r>
          </a:p>
          <a:p>
            <a:pPr algn="just"/>
            <a:r>
              <a:rPr lang="hi-IN" sz="1600" dirty="0" smtClean="0"/>
              <a:t>योग के ये आठ अंग हैं योगाङ्गानुष्ठानादशुद्धिक्षये ज्ञानदीप्ति राविवेकख्याते: ॥२८॥ अर्थः-योगाङ्गानुष्ठानात् = यम, नियम इत्यादि अष्टविध योग के अंगों का अनुष्ठान या आचरण करने से अशुद्धिक्षये= चित्तगत सभी दोषों का, पञ्चविध क्लेशों का अभाव होने से आविवेकख्यातेः:= विवेकख्याति (प्रकृति-पुरुष-भेद ज्ञान) के उदय पर्यन्त ज्ञानदीप्तिः = ज्ञान का प्रकाश प्राप्त होता है। </a:t>
            </a:r>
          </a:p>
          <a:p>
            <a:pPr algn="just"/>
            <a:r>
              <a:rPr lang="hi-IN" sz="1600" dirty="0" smtClean="0"/>
              <a:t>योग के अंगों के सतत सेवन करने से चित्तवृत्तियों का निरोध हो जाता है, चित्त का विक्षेप नहीं होता। अविद्या-अस्मिता इत्यादि क्लेशों की निवृत्ति हो जाने से ज्ञान के आलोक की प्राप्ति होती है ।</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normAutofit fontScale="90000"/>
          </a:bodyPr>
          <a:lstStyle/>
          <a:p>
            <a:r>
              <a:rPr lang="hi-IN" sz="4000" dirty="0"/>
              <a:t>1</a:t>
            </a:r>
            <a:r>
              <a:rPr lang="hi-IN" sz="4000" dirty="0" smtClean="0"/>
              <a:t>.</a:t>
            </a:r>
            <a:r>
              <a:rPr lang="hi-IN" sz="4000" dirty="0"/>
              <a:t> </a:t>
            </a:r>
            <a:r>
              <a:rPr lang="hi-IN" sz="4000" b="1" dirty="0"/>
              <a:t>यम</a:t>
            </a:r>
            <a:r>
              <a:rPr lang="hi-IN" sz="4000" dirty="0"/>
              <a:t> : </a:t>
            </a:r>
            <a:r>
              <a:rPr lang="hi-IN" sz="4000" b="1" dirty="0"/>
              <a:t>पांच सामाजिक </a:t>
            </a:r>
            <a:r>
              <a:rPr lang="hi-IN" sz="4000" b="1" dirty="0" smtClean="0"/>
              <a:t>नैतिकता नियम</a:t>
            </a:r>
            <a:endParaRPr lang="en-IN" sz="4000" b="1" dirty="0"/>
          </a:p>
        </p:txBody>
      </p:sp>
      <p:sp>
        <p:nvSpPr>
          <p:cNvPr id="3" name="Content Placeholder 2"/>
          <p:cNvSpPr>
            <a:spLocks noGrp="1"/>
          </p:cNvSpPr>
          <p:nvPr>
            <p:ph idx="1"/>
          </p:nvPr>
        </p:nvSpPr>
        <p:spPr>
          <a:xfrm>
            <a:off x="533400" y="838200"/>
            <a:ext cx="8153400" cy="5287963"/>
          </a:xfrm>
        </p:spPr>
        <p:txBody>
          <a:bodyPr>
            <a:noAutofit/>
          </a:bodyPr>
          <a:lstStyle/>
          <a:p>
            <a:pPr marL="0" indent="0" algn="just">
              <a:buNone/>
            </a:pPr>
            <a:r>
              <a:rPr lang="hi-IN" sz="1800" b="1" dirty="0"/>
              <a:t>क) </a:t>
            </a:r>
            <a:r>
              <a:rPr lang="hi-IN" sz="1800" b="1" i="1" dirty="0"/>
              <a:t>अहिंसा</a:t>
            </a:r>
            <a:r>
              <a:rPr lang="hi-IN" sz="1800" b="1" dirty="0"/>
              <a:t> </a:t>
            </a:r>
            <a:r>
              <a:rPr lang="hi-IN" sz="1800" dirty="0"/>
              <a:t>- शब्दों से, विचारों से और कर्मों से किसी को हानि नहीं पहुँचाना। इन पञ्चविध यमों में शरीर से प्राण को वियुक्त, पृथक् करने के उद्देश्य से किया गया </a:t>
            </a:r>
            <a:r>
              <a:rPr lang="hi-IN" sz="1800" dirty="0" smtClean="0"/>
              <a:t>कार्य </a:t>
            </a:r>
            <a:r>
              <a:rPr lang="hi-IN" sz="1800" dirty="0"/>
              <a:t>या चेष्टा हिंसा है और वहीं हिंसा सभी अनर्थों का मूल कारण है</a:t>
            </a:r>
            <a:r>
              <a:rPr lang="hi-IN" sz="1800" dirty="0" smtClean="0"/>
              <a:t>।</a:t>
            </a:r>
            <a:r>
              <a:rPr lang="hi-IN" sz="1800" dirty="0"/>
              <a:t> उसी हिंसा का अभाव अहिंसा है। सभी प्रकार से ही हिंसा का परित्याग के योग्य, हिंसा के त्याज्य होने के कारण सबसे पहले उस हिंसा के अभावरूपी अहिंसा का उल्लेख किया गया है</a:t>
            </a:r>
            <a:r>
              <a:rPr lang="hi-IN" sz="1800" dirty="0" smtClean="0"/>
              <a:t>।</a:t>
            </a:r>
          </a:p>
          <a:p>
            <a:pPr marL="0" indent="0" algn="just">
              <a:buNone/>
            </a:pPr>
            <a:r>
              <a:rPr lang="hi-IN" sz="1800" b="1" dirty="0"/>
              <a:t>(ख) </a:t>
            </a:r>
            <a:r>
              <a:rPr lang="hi-IN" sz="1800" b="1" i="1" dirty="0"/>
              <a:t>सत्य</a:t>
            </a:r>
            <a:r>
              <a:rPr lang="hi-IN" sz="1800" dirty="0"/>
              <a:t> - विचारों में सत्यता, परम-सत्य में स्थित रहना। वाणी तथा मन का अर्थ के अनुरूप रहना अर्थात् अर्थ का जैसे स्वरूप है उसी के अनुसार वाणी से कहना तथा मन से वैसा मनन करना ही सत्य है</a:t>
            </a:r>
            <a:r>
              <a:rPr lang="hi-IN" sz="1800" dirty="0" smtClean="0"/>
              <a:t>।</a:t>
            </a:r>
          </a:p>
          <a:p>
            <a:pPr marL="0" indent="0" algn="just">
              <a:buNone/>
            </a:pPr>
            <a:r>
              <a:rPr lang="hi-IN" sz="1800" b="1" dirty="0"/>
              <a:t>(ग) </a:t>
            </a:r>
            <a:r>
              <a:rPr lang="hi-IN" sz="1800" b="1" i="1" dirty="0"/>
              <a:t>अस्तेय</a:t>
            </a:r>
            <a:r>
              <a:rPr lang="hi-IN" sz="1800" b="1" dirty="0"/>
              <a:t> </a:t>
            </a:r>
            <a:r>
              <a:rPr lang="hi-IN" sz="1800" dirty="0"/>
              <a:t>- चोर-प्रवृति का न होना। दूसरे के धन का अपहरण करना ही स्तेय या चोरी हैं। उस स्तेय का अभाव, दूसरे के धन, सत्त्व का अपहरण न करना ही अस्तेय है</a:t>
            </a:r>
            <a:r>
              <a:rPr lang="hi-IN" sz="1800" dirty="0" smtClean="0"/>
              <a:t>।</a:t>
            </a:r>
          </a:p>
          <a:p>
            <a:pPr marL="457200" lvl="1" indent="-457200" algn="just" eaLnBrk="0" fontAlgn="base" hangingPunct="0">
              <a:spcBef>
                <a:spcPct val="0"/>
              </a:spcBef>
              <a:spcAft>
                <a:spcPct val="0"/>
              </a:spcAft>
              <a:buNone/>
            </a:pPr>
            <a:r>
              <a:rPr lang="en-US" sz="1800" b="1" dirty="0" smtClean="0">
                <a:solidFill>
                  <a:srgbClr val="202122"/>
                </a:solidFill>
                <a:latin typeface="Arial" panose="020B0604020202020204" pitchFamily="34" charset="0"/>
                <a:cs typeface="Arial" panose="020B0604020202020204" pitchFamily="34" charset="0"/>
              </a:rPr>
              <a:t>(</a:t>
            </a:r>
            <a:r>
              <a:rPr lang="hi-IN" sz="1800" b="1" dirty="0">
                <a:solidFill>
                  <a:srgbClr val="202122"/>
                </a:solidFill>
                <a:latin typeface="Arial" panose="020B0604020202020204" pitchFamily="34" charset="0"/>
                <a:cs typeface="Arial" panose="020B0604020202020204" pitchFamily="34" charset="0"/>
              </a:rPr>
              <a:t>घ</a:t>
            </a:r>
            <a:r>
              <a:rPr lang="en-US" sz="1800" b="1" dirty="0">
                <a:solidFill>
                  <a:srgbClr val="202122"/>
                </a:solidFill>
                <a:latin typeface="Arial" panose="020B0604020202020204" pitchFamily="34" charset="0"/>
                <a:cs typeface="Arial" panose="020B0604020202020204" pitchFamily="34" charset="0"/>
              </a:rPr>
              <a:t>) </a:t>
            </a:r>
            <a:r>
              <a:rPr lang="hi-IN" sz="1800" b="1" i="1" dirty="0">
                <a:solidFill>
                  <a:srgbClr val="202122"/>
                </a:solidFill>
                <a:latin typeface="Arial" panose="020B0604020202020204" pitchFamily="34" charset="0"/>
              </a:rPr>
              <a:t>ब्रह्मचर्य</a:t>
            </a:r>
            <a:r>
              <a:rPr lang="en-US" sz="1800" b="1" dirty="0">
                <a:solidFill>
                  <a:srgbClr val="202122"/>
                </a:solidFill>
                <a:latin typeface="Arial" panose="020B0604020202020204" pitchFamily="34" charset="0"/>
                <a:cs typeface="Arial" panose="020B0604020202020204" pitchFamily="34" charset="0"/>
              </a:rPr>
              <a:t> </a:t>
            </a:r>
            <a:r>
              <a:rPr lang="en-US" sz="1800" dirty="0">
                <a:solidFill>
                  <a:srgbClr val="202122"/>
                </a:solidFill>
                <a:latin typeface="Arial" panose="020B0604020202020204" pitchFamily="34" charset="0"/>
                <a:cs typeface="Arial" panose="020B0604020202020204" pitchFamily="34" charset="0"/>
              </a:rPr>
              <a:t>- </a:t>
            </a:r>
            <a:r>
              <a:rPr lang="hi-IN" sz="1800" dirty="0">
                <a:solidFill>
                  <a:srgbClr val="202122"/>
                </a:solidFill>
                <a:latin typeface="Arial" panose="020B0604020202020204" pitchFamily="34" charset="0"/>
                <a:cs typeface="Arial" panose="020B0604020202020204" pitchFamily="34" charset="0"/>
              </a:rPr>
              <a:t>दो अर्थ हैं</a:t>
            </a:r>
            <a:r>
              <a:rPr lang="en-US" sz="1800" dirty="0">
                <a:solidFill>
                  <a:srgbClr val="202122"/>
                </a:solidFill>
                <a:latin typeface="Arial" panose="020B0604020202020204" pitchFamily="34" charset="0"/>
                <a:cs typeface="Arial" panose="020B0604020202020204" pitchFamily="34" charset="0"/>
              </a:rPr>
              <a:t>:</a:t>
            </a:r>
          </a:p>
          <a:p>
            <a:pPr marL="914400" lvl="2" indent="-914400" algn="just" eaLnBrk="0" fontAlgn="base" hangingPunct="0">
              <a:spcBef>
                <a:spcPct val="0"/>
              </a:spcBef>
              <a:spcAft>
                <a:spcPct val="0"/>
              </a:spcAft>
              <a:buNone/>
            </a:pPr>
            <a:r>
              <a:rPr lang="en-US" sz="1800" dirty="0" smtClean="0">
                <a:solidFill>
                  <a:srgbClr val="202122"/>
                </a:solidFill>
                <a:latin typeface="Arial" panose="020B0604020202020204" pitchFamily="34" charset="0"/>
                <a:cs typeface="Arial" panose="020B0604020202020204" pitchFamily="34" charset="0"/>
              </a:rPr>
              <a:t> </a:t>
            </a:r>
            <a:r>
              <a:rPr lang="hi-IN" sz="1800" dirty="0">
                <a:solidFill>
                  <a:srgbClr val="202122"/>
                </a:solidFill>
                <a:latin typeface="Arial" panose="020B0604020202020204" pitchFamily="34" charset="0"/>
                <a:cs typeface="Arial" panose="020B0604020202020204" pitchFamily="34" charset="0"/>
              </a:rPr>
              <a:t>चेतना को ब्रह्म के ज्ञान में स्थिर करना</a:t>
            </a:r>
            <a:endParaRPr lang="en-US" sz="1800" dirty="0">
              <a:solidFill>
                <a:srgbClr val="202122"/>
              </a:solidFill>
              <a:latin typeface="Arial" panose="020B0604020202020204" pitchFamily="34" charset="0"/>
              <a:cs typeface="Arial" panose="020B0604020202020204" pitchFamily="34" charset="0"/>
            </a:endParaRPr>
          </a:p>
          <a:p>
            <a:pPr marL="0" lvl="2" indent="0" algn="just" eaLnBrk="0" fontAlgn="base" hangingPunct="0">
              <a:spcBef>
                <a:spcPct val="0"/>
              </a:spcBef>
              <a:spcAft>
                <a:spcPct val="0"/>
              </a:spcAft>
              <a:buNone/>
            </a:pPr>
            <a:r>
              <a:rPr lang="hi-IN" sz="1800" dirty="0" smtClean="0">
                <a:solidFill>
                  <a:srgbClr val="202122"/>
                </a:solidFill>
                <a:latin typeface="Arial" panose="020B0604020202020204" pitchFamily="34" charset="0"/>
                <a:cs typeface="Arial" panose="020B0604020202020204" pitchFamily="34" charset="0"/>
              </a:rPr>
              <a:t>सभी </a:t>
            </a:r>
            <a:r>
              <a:rPr lang="hi-IN" sz="1800" dirty="0">
                <a:solidFill>
                  <a:srgbClr val="202122"/>
                </a:solidFill>
                <a:latin typeface="Arial" panose="020B0604020202020204" pitchFamily="34" charset="0"/>
                <a:cs typeface="Arial" panose="020B0604020202020204" pitchFamily="34" charset="0"/>
              </a:rPr>
              <a:t>इन्द्रिय</a:t>
            </a:r>
            <a:r>
              <a:rPr lang="en-US" sz="1800" dirty="0">
                <a:solidFill>
                  <a:srgbClr val="202122"/>
                </a:solidFill>
                <a:latin typeface="Arial" panose="020B0604020202020204" pitchFamily="34" charset="0"/>
                <a:cs typeface="Arial" panose="020B0604020202020204" pitchFamily="34" charset="0"/>
              </a:rPr>
              <a:t>-</a:t>
            </a:r>
            <a:r>
              <a:rPr lang="hi-IN" sz="1800" dirty="0">
                <a:solidFill>
                  <a:srgbClr val="202122"/>
                </a:solidFill>
                <a:latin typeface="Arial" panose="020B0604020202020204" pitchFamily="34" charset="0"/>
                <a:cs typeface="Arial" panose="020B0604020202020204" pitchFamily="34" charset="0"/>
              </a:rPr>
              <a:t>जनित सुखों में संयम बरतना। मुख्यतः उपस्थ इन्द्रिय के संयम को ब्रह्मचर्य कहते हैं</a:t>
            </a:r>
            <a:r>
              <a:rPr lang="hi-IN" sz="1800" dirty="0" smtClean="0">
                <a:solidFill>
                  <a:srgbClr val="202122"/>
                </a:solidFill>
                <a:latin typeface="Arial" panose="020B0604020202020204" pitchFamily="34" charset="0"/>
                <a:cs typeface="Arial" panose="020B0604020202020204" pitchFamily="34" charset="0"/>
              </a:rPr>
              <a:t>।</a:t>
            </a:r>
          </a:p>
          <a:p>
            <a:pPr marL="0" lvl="2" indent="0" algn="just" eaLnBrk="0" fontAlgn="base" hangingPunct="0">
              <a:spcBef>
                <a:spcPct val="0"/>
              </a:spcBef>
              <a:spcAft>
                <a:spcPct val="0"/>
              </a:spcAft>
              <a:buNone/>
            </a:pPr>
            <a:r>
              <a:rPr lang="hi-IN" sz="1800" b="1" dirty="0"/>
              <a:t>(च) अपरिग्रह </a:t>
            </a:r>
            <a:r>
              <a:rPr lang="hi-IN" sz="1800" dirty="0"/>
              <a:t>- आवश्यकता से अधिक संचय नहीं करना और दूसरों की वस्तुओं की इच्छा नहीं करना। भोग के साधनों का स्वीकार न करना, ग्रहण न करना ही अपरिग्रह है।</a:t>
            </a:r>
            <a:endParaRPr lang="en-IN" sz="1800" dirty="0"/>
          </a:p>
        </p:txBody>
      </p:sp>
      <p:sp>
        <p:nvSpPr>
          <p:cNvPr id="6" name="Rectangle 3"/>
          <p:cNvSpPr>
            <a:spLocks noChangeArrowheads="1"/>
          </p:cNvSpPr>
          <p:nvPr/>
        </p:nvSpPr>
        <p:spPr bwMode="auto">
          <a:xfrm>
            <a:off x="0" y="-377980"/>
            <a:ext cx="256464" cy="75596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53920" tIns="3174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a:p>
            <a:pPr marL="457200" marR="0" lvl="1" indent="-45720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rgbClr val="2021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6734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990600"/>
            <a:ext cx="7086600" cy="5262979"/>
          </a:xfrm>
          <a:prstGeom prst="rect">
            <a:avLst/>
          </a:prstGeom>
        </p:spPr>
        <p:txBody>
          <a:bodyPr wrap="square">
            <a:spAutoFit/>
          </a:bodyPr>
          <a:lstStyle/>
          <a:p>
            <a:pPr algn="just"/>
            <a:r>
              <a:rPr lang="hi-IN" sz="2400" dirty="0" smtClean="0"/>
              <a:t>यम शब्द के द्वारा कह जाने वाले ये अहिंसा इत्यादि (अहिंसा, सत्य, अस्तेय, ब्रह्मचर्य, अपरिग्रह- पाँच) योग सिद्धि में अङ्ग, सहायक रूप से वर्णन किये गये हैं जाति-देश-काल-समयानवच्छिन्नाः सार्वभौमा महाव्रतम् ॥३१॥ </a:t>
            </a:r>
          </a:p>
          <a:p>
            <a:pPr algn="just"/>
            <a:r>
              <a:rPr lang="hi-IN" sz="2400" dirty="0" smtClean="0"/>
              <a:t>अर्थः- जातिदेशकालसमयानवच्छिन्नाः = अहिंसा-सत्य-अस्तेय-ब्रह्मचर्य-अपरिग्रह नामक पाँचों यम, ब्राह्मणत्व आदि जाति, तीर्थ आदि देश, एकादशी-चतुर्दशी इत्यादि काल एवं ब्राह्मण भोजन इत्यादि समय है। </a:t>
            </a:r>
          </a:p>
          <a:p>
            <a:pPr algn="just"/>
            <a:r>
              <a:rPr lang="hi-IN" sz="2400" dirty="0" smtClean="0"/>
              <a:t>इन जाति-काल-देश-समय चारों के अनवच्छिन्न अर्थात् इनके प्रतिबन्ध, सीमा से रहित सभी भूमि, अवस्थाओं में होने वाले महाव्रत हो जाते हैं अर्थात् </a:t>
            </a:r>
            <a:r>
              <a:rPr lang="hi-IN" sz="2400" b="1" dirty="0" smtClean="0"/>
              <a:t>जाति-देश-काल-समय की परिधि से रहित पालन किये जाने पर यम ही महाव्रत हो जाते हैं ।</a:t>
            </a:r>
            <a:endParaRPr lang="en-US" sz="2400" b="1" dirty="0"/>
          </a:p>
        </p:txBody>
      </p:sp>
      <p:sp>
        <p:nvSpPr>
          <p:cNvPr id="3" name="Title 2"/>
          <p:cNvSpPr>
            <a:spLocks noGrp="1"/>
          </p:cNvSpPr>
          <p:nvPr>
            <p:ph type="title"/>
          </p:nvPr>
        </p:nvSpPr>
        <p:spPr>
          <a:xfrm>
            <a:off x="-381000" y="274638"/>
            <a:ext cx="9067800" cy="715962"/>
          </a:xfrm>
        </p:spPr>
        <p:txBody>
          <a:bodyPr>
            <a:normAutofit fontScale="90000"/>
          </a:bodyPr>
          <a:lstStyle/>
          <a:p>
            <a:r>
              <a:rPr lang="hi-IN" dirty="0" smtClean="0"/>
              <a:t>महाव्रत</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04800" y="274022"/>
            <a:ext cx="7772400" cy="5526498"/>
          </a:xfrm>
          <a:prstGeom prst="rect">
            <a:avLst/>
          </a:prstGeom>
          <a:solidFill>
            <a:srgbClr val="FFFFFF"/>
          </a:solidFill>
          <a:ln w="9525">
            <a:noFill/>
            <a:miter lim="800000"/>
            <a:headEnd/>
            <a:tailEnd/>
          </a:ln>
          <a:effectLst/>
        </p:spPr>
        <p:txBody>
          <a:bodyPr vert="horz" wrap="square" lIns="253920" tIns="31740" rIns="0" bIns="1587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hi-IN" sz="3600" dirty="0">
                <a:solidFill>
                  <a:srgbClr val="202122"/>
                </a:solidFill>
                <a:latin typeface="Arial" charset="0"/>
                <a:cs typeface="Mangal"/>
              </a:rPr>
              <a:t>2</a:t>
            </a:r>
            <a:r>
              <a:rPr kumimoji="0" lang="en-US" sz="3600" b="0" i="0" u="none" strike="noStrike" cap="none" normalizeH="0" baseline="0" dirty="0" smtClean="0">
                <a:ln>
                  <a:noFill/>
                </a:ln>
                <a:solidFill>
                  <a:srgbClr val="202122"/>
                </a:solidFill>
                <a:effectLst/>
                <a:latin typeface="Arial" charset="0"/>
                <a:cs typeface="Mangal"/>
              </a:rPr>
              <a:t>.</a:t>
            </a:r>
            <a:r>
              <a:rPr kumimoji="0" lang="en-US" sz="2400" b="0" i="0" u="none" strike="noStrike" cap="none" normalizeH="0" baseline="0" dirty="0" smtClean="0">
                <a:ln>
                  <a:noFill/>
                </a:ln>
                <a:solidFill>
                  <a:srgbClr val="202122"/>
                </a:solidFill>
                <a:effectLst/>
                <a:latin typeface="Arial" charset="0"/>
                <a:cs typeface="Arial" charset="0"/>
              </a:rPr>
              <a:t> </a:t>
            </a:r>
            <a:r>
              <a:rPr kumimoji="0" lang="hi-IN" sz="3200" b="1" i="0" u="none" strike="noStrike" cap="none" normalizeH="0" baseline="0" dirty="0" smtClean="0">
                <a:ln>
                  <a:noFill/>
                </a:ln>
                <a:solidFill>
                  <a:srgbClr val="202122"/>
                </a:solidFill>
                <a:effectLst/>
                <a:latin typeface="Arial" charset="0"/>
                <a:cs typeface="Mangal"/>
              </a:rPr>
              <a:t>नियम</a:t>
            </a:r>
            <a:r>
              <a:rPr kumimoji="0" lang="en-US" sz="3200" b="0" i="0" u="none" strike="noStrike" cap="none" normalizeH="0" baseline="0" dirty="0" smtClean="0">
                <a:ln>
                  <a:noFill/>
                </a:ln>
                <a:solidFill>
                  <a:srgbClr val="202122"/>
                </a:solidFill>
                <a:effectLst/>
                <a:latin typeface="Arial" charset="0"/>
                <a:cs typeface="Arial" charset="0"/>
              </a:rPr>
              <a:t>: </a:t>
            </a:r>
            <a:r>
              <a:rPr kumimoji="0" lang="hi-IN" sz="3200" b="1" i="0" u="none" strike="noStrike" cap="none" normalizeH="0" baseline="0" dirty="0" smtClean="0">
                <a:ln>
                  <a:noFill/>
                </a:ln>
                <a:solidFill>
                  <a:srgbClr val="202122"/>
                </a:solidFill>
                <a:effectLst/>
                <a:latin typeface="Arial" charset="0"/>
                <a:cs typeface="Arial" charset="0"/>
              </a:rPr>
              <a:t>पाँच व्यक्तिगत नैतिकता</a:t>
            </a:r>
            <a:endParaRPr kumimoji="0" lang="en-US" sz="3200" b="1" i="0" u="none" strike="noStrike" cap="none" normalizeH="0" baseline="0" dirty="0" smtClean="0">
              <a:ln>
                <a:noFill/>
              </a:ln>
              <a:solidFill>
                <a:srgbClr val="202122"/>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क</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1" i="1" u="none" strike="noStrike" cap="none" normalizeH="0" baseline="0" dirty="0" smtClean="0">
                <a:ln>
                  <a:noFill/>
                </a:ln>
                <a:solidFill>
                  <a:srgbClr val="202122"/>
                </a:solidFill>
                <a:effectLst/>
                <a:latin typeface="Arial" charset="0"/>
                <a:cs typeface="Mangal"/>
              </a:rPr>
              <a:t>शौच</a:t>
            </a:r>
            <a:r>
              <a:rPr kumimoji="0" lang="en-US" sz="1600" b="1" i="0" u="none" strike="noStrike" cap="none" normalizeH="0" baseline="0" dirty="0" smtClean="0">
                <a:ln>
                  <a:noFill/>
                </a:ln>
                <a:solidFill>
                  <a:srgbClr val="202122"/>
                </a:solidFill>
                <a:effectLst/>
                <a:latin typeface="Arial" charset="0"/>
                <a:cs typeface="Arial" charset="0"/>
              </a:rPr>
              <a:t> </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शरीर और मन की शुद्धि। अर्थात् पवित्रता दो प्रकार की होती है</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बाहरी पवित्रता और आन्तरिक शौच </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अन्तःकरण की पवित्रता</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शुद्धता</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 मिट्टी</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जल इत्यादि से शरीर इत्यादि के अङ्गों का धोना</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स्वच्छ करना बाह्य स्वच्छता</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पवित्रता है। मैत्री इत्यादि अर्थात् मैत्री</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करुणा</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मुदिता</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उपेक्षा के द्वारा चित्त में रहने वाले राग</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द्वेष</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क्रोध</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द्रोह</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ईर्ष्या</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असूया</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मद</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मोह</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मत्सर</a:t>
            </a: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लोभ इत्यादि मलों</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कलुषों</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अशुद्धियों का निराकरण करना ही आन्तरिक स्वच्छता</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पवित्रता है।</a:t>
            </a: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ख</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1" i="1" u="none" strike="noStrike" cap="none" normalizeH="0" baseline="0" dirty="0" smtClean="0">
                <a:ln>
                  <a:noFill/>
                </a:ln>
                <a:solidFill>
                  <a:srgbClr val="202122"/>
                </a:solidFill>
                <a:effectLst/>
                <a:latin typeface="Arial" charset="0"/>
                <a:cs typeface="Mangal"/>
              </a:rPr>
              <a:t>सन्तोष</a:t>
            </a:r>
            <a:r>
              <a:rPr kumimoji="0" lang="en-US" sz="1600" b="1" i="0" u="none" strike="noStrike" cap="none" normalizeH="0" baseline="0" dirty="0" smtClean="0">
                <a:ln>
                  <a:noFill/>
                </a:ln>
                <a:solidFill>
                  <a:srgbClr val="202122"/>
                </a:solidFill>
                <a:effectLst/>
                <a:latin typeface="Arial" charset="0"/>
                <a:cs typeface="Arial" charset="0"/>
              </a:rPr>
              <a:t> </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सन्तुष्ट और प्रसन्न रहना। तुष्टि ही सन्तोष है। अर्थात् स्वकर्तव्य का पालन करते हुये</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प्रबन्ध के ही अनुसार प्राप्त फल से सन्तुष्ट हो जाना</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किसी प्रकार की तृष्णा का न होना ही सन्तोष है।</a:t>
            </a: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ग</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1" i="1" u="none" strike="noStrike" cap="none" normalizeH="0" baseline="0" dirty="0" smtClean="0">
                <a:ln>
                  <a:noFill/>
                </a:ln>
                <a:solidFill>
                  <a:srgbClr val="202122"/>
                </a:solidFill>
                <a:effectLst/>
                <a:latin typeface="Arial" charset="0"/>
                <a:cs typeface="Mangal"/>
              </a:rPr>
              <a:t>तप</a:t>
            </a:r>
            <a:r>
              <a:rPr kumimoji="0" lang="en-US" sz="1600" b="1" i="0" u="none" strike="noStrike" cap="none" normalizeH="0" baseline="0" dirty="0" smtClean="0">
                <a:ln>
                  <a:noFill/>
                </a:ln>
                <a:solidFill>
                  <a:srgbClr val="202122"/>
                </a:solidFill>
                <a:effectLst/>
                <a:latin typeface="Arial" charset="0"/>
                <a:cs typeface="Arial" charset="0"/>
              </a:rPr>
              <a:t> -</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स्वयं से अनुशासित रहना। दूसरे शास्त्रों में वर्णन किये गये चान्द्रायण इत्यादि तप है।</a:t>
            </a: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घ</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1" i="1" u="none" strike="noStrike" cap="none" normalizeH="0" baseline="0" dirty="0" smtClean="0">
                <a:ln>
                  <a:noFill/>
                </a:ln>
                <a:solidFill>
                  <a:srgbClr val="202122"/>
                </a:solidFill>
                <a:effectLst/>
                <a:latin typeface="Arial" charset="0"/>
                <a:cs typeface="Mangal"/>
              </a:rPr>
              <a:t>स्वाध्याय</a:t>
            </a:r>
            <a:r>
              <a:rPr kumimoji="0" lang="en-US" sz="1600" b="1" i="0" u="none" strike="noStrike" cap="none" normalizeH="0" baseline="0" dirty="0" smtClean="0">
                <a:ln>
                  <a:noFill/>
                </a:ln>
                <a:solidFill>
                  <a:srgbClr val="202122"/>
                </a:solidFill>
                <a:effectLst/>
                <a:latin typeface="Arial" charset="0"/>
                <a:cs typeface="Arial" charset="0"/>
              </a:rPr>
              <a:t> </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आत्मचिंतन करना। प्रणव पूर्वक</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ओंकार के साथ मन्त्रों का जप</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पाठ करना स्वाध्याय है।</a:t>
            </a: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202122"/>
              </a:solidFill>
              <a:effectLst/>
              <a:latin typeface="Arial" charset="0"/>
              <a:cs typeface="Arial" charset="0"/>
            </a:endParaRPr>
          </a:p>
          <a:p>
            <a:pPr marL="457200" marR="0" lvl="1"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02122"/>
                </a:solidFill>
                <a:effectLst/>
                <a:latin typeface="Arial" charset="0"/>
                <a:cs typeface="Arial" charset="0"/>
              </a:rPr>
              <a:t>(</a:t>
            </a:r>
            <a:r>
              <a:rPr kumimoji="0" lang="hi-IN" sz="1600" b="0" i="0" u="none" strike="noStrike" cap="none" normalizeH="0" baseline="0" dirty="0" smtClean="0">
                <a:ln>
                  <a:noFill/>
                </a:ln>
                <a:solidFill>
                  <a:srgbClr val="202122"/>
                </a:solidFill>
                <a:effectLst/>
                <a:latin typeface="Arial" charset="0"/>
                <a:cs typeface="Arial" charset="0"/>
              </a:rPr>
              <a:t>च</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1" i="0" u="none" strike="noStrike" cap="none" normalizeH="0" baseline="0" dirty="0" smtClean="0">
                <a:ln>
                  <a:noFill/>
                </a:ln>
                <a:solidFill>
                  <a:srgbClr val="202122"/>
                </a:solidFill>
                <a:effectLst/>
                <a:latin typeface="Arial" charset="0"/>
                <a:cs typeface="Arial" charset="0"/>
              </a:rPr>
              <a:t>ईश्वर</a:t>
            </a:r>
            <a:r>
              <a:rPr kumimoji="0" lang="en-US" sz="1600" b="1" i="0" u="none" strike="noStrike" cap="none" normalizeH="0" baseline="0" dirty="0" smtClean="0">
                <a:ln>
                  <a:noFill/>
                </a:ln>
                <a:solidFill>
                  <a:srgbClr val="202122"/>
                </a:solidFill>
                <a:effectLst/>
                <a:latin typeface="Arial" charset="0"/>
                <a:cs typeface="Arial" charset="0"/>
              </a:rPr>
              <a:t>-</a:t>
            </a:r>
            <a:r>
              <a:rPr kumimoji="0" lang="hi-IN" sz="1600" b="1" i="0" u="none" strike="noStrike" cap="none" normalizeH="0" baseline="0" dirty="0" smtClean="0">
                <a:ln>
                  <a:noFill/>
                </a:ln>
                <a:solidFill>
                  <a:srgbClr val="202122"/>
                </a:solidFill>
                <a:effectLst/>
                <a:latin typeface="Arial" charset="0"/>
                <a:cs typeface="Arial" charset="0"/>
              </a:rPr>
              <a:t>प्रणिधान </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ईश्वर के प्रति पूर्ण समर्पण</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पूर्ण श्रद्धा। सभी कर्मों का फल की अभिलाषा</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कामना न रखते हुए उस सर्वश्रेष्ठ गुरु</a:t>
            </a:r>
            <a:r>
              <a:rPr kumimoji="0" lang="en-US" sz="1600" b="0" i="0" u="none" strike="noStrike" cap="none" normalizeH="0" baseline="0" dirty="0" smtClean="0">
                <a:ln>
                  <a:noFill/>
                </a:ln>
                <a:solidFill>
                  <a:srgbClr val="202122"/>
                </a:solidFill>
                <a:effectLst/>
                <a:latin typeface="Arial" charset="0"/>
                <a:cs typeface="Arial" charset="0"/>
              </a:rPr>
              <a:t>, </a:t>
            </a:r>
            <a:r>
              <a:rPr kumimoji="0" lang="hi-IN" sz="1600" b="0" i="0" u="none" strike="noStrike" cap="none" normalizeH="0" baseline="0" dirty="0" smtClean="0">
                <a:ln>
                  <a:noFill/>
                </a:ln>
                <a:solidFill>
                  <a:srgbClr val="202122"/>
                </a:solidFill>
                <a:effectLst/>
                <a:latin typeface="Arial" charset="0"/>
                <a:cs typeface="Arial" charset="0"/>
              </a:rPr>
              <a:t>ईश्वर में समर्पित करना ईश्वरप्राणिधान है।</a:t>
            </a:r>
            <a:endParaRPr kumimoji="0" lang="en-US" sz="1600" b="0" i="0" u="none" strike="noStrike" cap="none" normalizeH="0" baseline="0" dirty="0" smtClean="0">
              <a:ln>
                <a:noFill/>
              </a:ln>
              <a:solidFill>
                <a:srgbClr val="202122"/>
              </a:solidFill>
              <a:effectLst/>
              <a:latin typeface="Arial" charset="0"/>
              <a:cs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rot="10800000" flipV="1">
            <a:off x="914400" y="817727"/>
            <a:ext cx="7391400" cy="5016758"/>
          </a:xfrm>
          <a:prstGeom prst="rect">
            <a:avLst/>
          </a:prstGeom>
          <a:solidFill>
            <a:srgbClr val="F8F9FA"/>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hi-IN" sz="2800" dirty="0">
                <a:solidFill>
                  <a:srgbClr val="202122"/>
                </a:solidFill>
                <a:latin typeface="Arial" pitchFamily="34" charset="0"/>
                <a:cs typeface="Mangal" pitchFamily="18" charset="0"/>
              </a:rPr>
              <a:t>3</a:t>
            </a:r>
            <a:r>
              <a:rPr kumimoji="0" lang="en-US" sz="2800" b="0" i="0" u="none" strike="noStrike" cap="none" normalizeH="0" baseline="0" dirty="0" smtClean="0">
                <a:ln>
                  <a:noFill/>
                </a:ln>
                <a:solidFill>
                  <a:srgbClr val="202122"/>
                </a:solidFill>
                <a:effectLst/>
                <a:latin typeface="Arial" pitchFamily="34" charset="0"/>
                <a:cs typeface="Mangal" pitchFamily="18" charset="0"/>
              </a:rPr>
              <a:t>.</a:t>
            </a:r>
            <a:r>
              <a:rPr kumimoji="0" lang="en-US" sz="2800" b="0" i="0" u="none" strike="noStrike" cap="none" normalizeH="0" baseline="0" dirty="0" smtClean="0">
                <a:ln>
                  <a:noFill/>
                </a:ln>
                <a:solidFill>
                  <a:srgbClr val="202122"/>
                </a:solidFill>
                <a:effectLst/>
                <a:latin typeface="Arial" pitchFamily="34" charset="0"/>
                <a:cs typeface="Arial" pitchFamily="34" charset="0"/>
              </a:rPr>
              <a:t> </a:t>
            </a:r>
            <a:r>
              <a:rPr kumimoji="0" lang="hi-IN" sz="2800" b="1" i="0" u="none" strike="noStrike" cap="none" normalizeH="0" baseline="0" dirty="0" smtClean="0">
                <a:ln>
                  <a:noFill/>
                </a:ln>
                <a:solidFill>
                  <a:srgbClr val="202122"/>
                </a:solidFill>
                <a:effectLst/>
                <a:latin typeface="Arial" pitchFamily="34" charset="0"/>
                <a:cs typeface="Mangal" pitchFamily="18" charset="0"/>
              </a:rPr>
              <a:t>आसन</a:t>
            </a:r>
            <a:r>
              <a:rPr kumimoji="0" lang="en-US" sz="2800" b="0" i="0" u="none" strike="noStrike" cap="none" normalizeH="0" baseline="0" dirty="0" smtClean="0">
                <a:ln>
                  <a:noFill/>
                </a:ln>
                <a:solidFill>
                  <a:srgbClr val="202122"/>
                </a:solidFill>
                <a:effectLst/>
                <a:latin typeface="Arial" pitchFamily="34" charset="0"/>
                <a:cs typeface="Arial" pitchFamily="34" charset="0"/>
              </a:rPr>
              <a:t>: </a:t>
            </a:r>
            <a:endParaRPr kumimoji="0" lang="hi-IN" sz="2800" b="0" i="0" u="none" strike="noStrike" cap="none" normalizeH="0" baseline="0" dirty="0" smtClean="0">
              <a:ln>
                <a:noFill/>
              </a:ln>
              <a:solidFill>
                <a:srgbClr val="202122"/>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hi-IN" sz="2800" b="0" i="0" u="none" strike="noStrike" cap="none" normalizeH="0" baseline="0" dirty="0" smtClean="0">
              <a:ln>
                <a:noFill/>
              </a:ln>
              <a:solidFill>
                <a:srgbClr val="202122"/>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hi-IN" sz="2400" b="0" i="0" u="none" strike="noStrike" cap="none" normalizeH="0" baseline="0" dirty="0" smtClean="0">
                <a:ln>
                  <a:noFill/>
                </a:ln>
                <a:solidFill>
                  <a:srgbClr val="202122"/>
                </a:solidFill>
                <a:effectLst/>
                <a:latin typeface="Arial" pitchFamily="34" charset="0"/>
                <a:cs typeface="Arial" pitchFamily="34" charset="0"/>
              </a:rPr>
              <a:t>योगासनों द्वारा शारीरिक नियंत्रण।</a:t>
            </a:r>
            <a:endParaRPr kumimoji="0" lang="en-US" sz="2400" b="0" i="0" u="none" strike="noStrike" cap="none" normalizeH="0" baseline="0" dirty="0" smtClean="0">
              <a:ln>
                <a:noFill/>
              </a:ln>
              <a:solidFill>
                <a:srgbClr val="000000"/>
              </a:solidFill>
              <a:effectLst/>
              <a:latin typeface="Courier New" pitchFamily="49"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400" b="0" i="0" u="none" strike="noStrike" cap="none" normalizeH="0" baseline="0" dirty="0" smtClean="0">
                <a:ln>
                  <a:noFill/>
                </a:ln>
                <a:solidFill>
                  <a:srgbClr val="000000"/>
                </a:solidFill>
                <a:effectLst/>
                <a:latin typeface="Courier New" pitchFamily="49" charset="0"/>
                <a:cs typeface="Mangal" pitchFamily="18" charset="0"/>
              </a:rPr>
              <a:t>स्थिरसुखमासनम् ॥ ४६ ॥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i-IN" sz="2400" b="0" i="0" u="none" strike="noStrike" cap="none" normalizeH="0" baseline="0" dirty="0" smtClean="0">
                <a:ln>
                  <a:noFill/>
                </a:ln>
                <a:solidFill>
                  <a:srgbClr val="202122"/>
                </a:solidFill>
                <a:effectLst/>
                <a:latin typeface="Arial" pitchFamily="34" charset="0"/>
                <a:cs typeface="Mangal" pitchFamily="18" charset="0"/>
              </a:rPr>
              <a:t>अर्थः</a:t>
            </a:r>
            <a:r>
              <a:rPr kumimoji="0" lang="en-US" sz="2400" b="0" i="0" u="none" strike="noStrike" cap="none" normalizeH="0" baseline="0" dirty="0" smtClean="0">
                <a:ln>
                  <a:noFill/>
                </a:ln>
                <a:solidFill>
                  <a:srgbClr val="202122"/>
                </a:solidFill>
                <a:effectLst/>
                <a:latin typeface="Arial" pitchFamily="34" charset="0"/>
                <a:cs typeface="Mangal" pitchFamily="18" charset="0"/>
              </a:rPr>
              <a:t>-</a:t>
            </a:r>
            <a:r>
              <a:rPr kumimoji="0" lang="hi-IN" sz="2400" b="0" i="0" u="none" strike="noStrike" cap="none" normalizeH="0" baseline="0" dirty="0" smtClean="0">
                <a:ln>
                  <a:noFill/>
                </a:ln>
                <a:solidFill>
                  <a:srgbClr val="202122"/>
                </a:solidFill>
                <a:effectLst/>
                <a:latin typeface="Arial" pitchFamily="34" charset="0"/>
                <a:cs typeface="Mangal" pitchFamily="18" charset="0"/>
              </a:rPr>
              <a:t>स्थिरसुखं</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स्थिर भाव से</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निश्चल रूप से तथा सुखपूर्वक बैठने को</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आसनं </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आसन कहते हैं। अथवा जिसके द्वारा स्थिरता तथा सुख की प्राप्ति हो</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वह आसन है। इसके द्वारा स्थिरभाव से तथा सुखपूर्वक बैठा जाता है इसलिये इसे आसन कहते हैं। यथा</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पद्मासन</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दण्डासन</a:t>
            </a:r>
            <a:r>
              <a:rPr kumimoji="0" lang="en-US" sz="2400" b="0" i="0" u="none" strike="noStrike" cap="none" normalizeH="0" baseline="0" dirty="0" smtClean="0">
                <a:ln>
                  <a:noFill/>
                </a:ln>
                <a:solidFill>
                  <a:srgbClr val="202122"/>
                </a:solidFill>
                <a:effectLst/>
                <a:latin typeface="Arial" pitchFamily="34" charset="0"/>
                <a:cs typeface="Mangal" pitchFamily="18" charset="0"/>
              </a:rPr>
              <a:t>, </a:t>
            </a:r>
            <a:r>
              <a:rPr kumimoji="0" lang="hi-IN" sz="2400" b="0" i="0" u="none" strike="noStrike" cap="none" normalizeH="0" baseline="0" dirty="0" smtClean="0">
                <a:ln>
                  <a:noFill/>
                </a:ln>
                <a:solidFill>
                  <a:srgbClr val="202122"/>
                </a:solidFill>
                <a:effectLst/>
                <a:latin typeface="Arial" pitchFamily="34" charset="0"/>
                <a:cs typeface="Mangal" pitchFamily="18" charset="0"/>
              </a:rPr>
              <a:t>स्वस्तिकासन इत्यादि।</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2"/>
                </a:solidFill>
                <a:effectLst/>
                <a:latin typeface="Arial" pitchFamily="34" charset="0"/>
                <a:cs typeface="Arial" pitchFamily="34" charset="0"/>
              </a:rPr>
              <a:t/>
            </a:r>
            <a:br>
              <a:rPr kumimoji="0" lang="en-US" sz="2400" b="0" i="0" u="none" strike="noStrike" cap="none" normalizeH="0" baseline="0" dirty="0" smtClean="0">
                <a:ln>
                  <a:noFill/>
                </a:ln>
                <a:solidFill>
                  <a:srgbClr val="202122"/>
                </a:solidFill>
                <a:effectLst/>
                <a:latin typeface="Arial" pitchFamily="34" charset="0"/>
                <a:cs typeface="Arial" pitchFamily="34" charset="0"/>
              </a:rPr>
            </a:b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563562"/>
          </a:xfrm>
        </p:spPr>
        <p:txBody>
          <a:bodyPr>
            <a:normAutofit fontScale="90000"/>
          </a:bodyPr>
          <a:lstStyle/>
          <a:p>
            <a:endParaRPr lang="en-IN" dirty="0"/>
          </a:p>
        </p:txBody>
      </p:sp>
      <p:sp>
        <p:nvSpPr>
          <p:cNvPr id="4" name="Content Placeholder 3"/>
          <p:cNvSpPr>
            <a:spLocks noGrp="1"/>
          </p:cNvSpPr>
          <p:nvPr>
            <p:ph idx="1"/>
          </p:nvPr>
        </p:nvSpPr>
        <p:spPr>
          <a:xfrm>
            <a:off x="533400" y="1143000"/>
            <a:ext cx="8153400" cy="4983163"/>
          </a:xfrm>
        </p:spPr>
        <p:txBody>
          <a:bodyPr>
            <a:normAutofit lnSpcReduction="10000"/>
          </a:bodyPr>
          <a:lstStyle/>
          <a:p>
            <a:pPr marL="0" lvl="0" indent="0" algn="just" eaLnBrk="0" fontAlgn="base" hangingPunct="0">
              <a:spcBef>
                <a:spcPct val="0"/>
              </a:spcBef>
              <a:spcAft>
                <a:spcPct val="0"/>
              </a:spcAft>
              <a:buNone/>
            </a:pPr>
            <a:r>
              <a:rPr lang="hi-IN" dirty="0" smtClean="0">
                <a:solidFill>
                  <a:srgbClr val="202122"/>
                </a:solidFill>
                <a:latin typeface="Arial" pitchFamily="34" charset="0"/>
                <a:cs typeface="Arial" pitchFamily="34" charset="0"/>
              </a:rPr>
              <a:t>4</a:t>
            </a:r>
            <a:r>
              <a:rPr lang="en-US" dirty="0" smtClean="0">
                <a:solidFill>
                  <a:srgbClr val="202122"/>
                </a:solidFill>
                <a:latin typeface="Arial" pitchFamily="34" charset="0"/>
                <a:cs typeface="Arial" pitchFamily="34" charset="0"/>
              </a:rPr>
              <a:t>.</a:t>
            </a:r>
            <a:r>
              <a:rPr lang="en-US" dirty="0">
                <a:solidFill>
                  <a:srgbClr val="202122"/>
                </a:solidFill>
                <a:latin typeface="Arial" pitchFamily="34" charset="0"/>
                <a:cs typeface="Arial" pitchFamily="34" charset="0"/>
              </a:rPr>
              <a:t> </a:t>
            </a:r>
            <a:r>
              <a:rPr lang="hi-IN" b="1" dirty="0">
                <a:solidFill>
                  <a:srgbClr val="202122"/>
                </a:solidFill>
                <a:latin typeface="Arial" pitchFamily="34" charset="0"/>
              </a:rPr>
              <a:t>प्राणायाम</a:t>
            </a:r>
            <a:r>
              <a:rPr lang="en-US" dirty="0">
                <a:solidFill>
                  <a:srgbClr val="202122"/>
                </a:solidFill>
                <a:latin typeface="Arial" pitchFamily="34" charset="0"/>
                <a:cs typeface="Arial" pitchFamily="34" charset="0"/>
              </a:rPr>
              <a:t>: </a:t>
            </a:r>
            <a:r>
              <a:rPr lang="hi-IN" dirty="0">
                <a:solidFill>
                  <a:srgbClr val="202122"/>
                </a:solidFill>
                <a:latin typeface="Arial" pitchFamily="34" charset="0"/>
                <a:cs typeface="Arial" pitchFamily="34" charset="0"/>
              </a:rPr>
              <a:t>श्वास</a:t>
            </a:r>
            <a:r>
              <a:rPr lang="en-US" dirty="0">
                <a:solidFill>
                  <a:srgbClr val="202122"/>
                </a:solidFill>
                <a:latin typeface="Arial" pitchFamily="34" charset="0"/>
                <a:cs typeface="Arial" pitchFamily="34" charset="0"/>
              </a:rPr>
              <a:t>-</a:t>
            </a:r>
            <a:r>
              <a:rPr lang="hi-IN" dirty="0">
                <a:solidFill>
                  <a:srgbClr val="202122"/>
                </a:solidFill>
                <a:latin typeface="Arial" pitchFamily="34" charset="0"/>
                <a:cs typeface="Arial" pitchFamily="34" charset="0"/>
              </a:rPr>
              <a:t>लेने सम्बन्धी खास तकनीकों द्वारा प्राण पर </a:t>
            </a:r>
            <a:r>
              <a:rPr lang="hi-IN" dirty="0" smtClean="0">
                <a:solidFill>
                  <a:srgbClr val="202122"/>
                </a:solidFill>
                <a:latin typeface="Arial" pitchFamily="34" charset="0"/>
                <a:cs typeface="Arial" pitchFamily="34" charset="0"/>
              </a:rPr>
              <a:t>नियंत्रण</a:t>
            </a:r>
          </a:p>
          <a:p>
            <a:pPr lvl="0" algn="just" eaLnBrk="0" fontAlgn="base" hangingPunct="0">
              <a:spcBef>
                <a:spcPct val="0"/>
              </a:spcBef>
              <a:spcAft>
                <a:spcPct val="0"/>
              </a:spcAft>
            </a:pPr>
            <a:endParaRPr lang="en-US" dirty="0">
              <a:latin typeface="Arial" pitchFamily="34" charset="0"/>
              <a:cs typeface="Arial" pitchFamily="34" charset="0"/>
            </a:endParaRPr>
          </a:p>
          <a:p>
            <a:pPr marL="0" lvl="0" indent="0" algn="just" eaLnBrk="0" fontAlgn="base" hangingPunct="0">
              <a:spcBef>
                <a:spcPct val="0"/>
              </a:spcBef>
              <a:spcAft>
                <a:spcPct val="0"/>
              </a:spcAft>
              <a:buNone/>
            </a:pPr>
            <a:r>
              <a:rPr lang="hi-IN" dirty="0" smtClean="0">
                <a:solidFill>
                  <a:srgbClr val="202122"/>
                </a:solidFill>
                <a:latin typeface="Arial" pitchFamily="34" charset="0"/>
              </a:rPr>
              <a:t>5</a:t>
            </a:r>
            <a:r>
              <a:rPr lang="en-US" dirty="0" smtClean="0">
                <a:solidFill>
                  <a:srgbClr val="202122"/>
                </a:solidFill>
                <a:latin typeface="Arial" pitchFamily="34" charset="0"/>
                <a:cs typeface="Mangal" pitchFamily="18" charset="0"/>
              </a:rPr>
              <a:t>.</a:t>
            </a:r>
            <a:r>
              <a:rPr lang="en-US" dirty="0">
                <a:solidFill>
                  <a:srgbClr val="202122"/>
                </a:solidFill>
                <a:latin typeface="Arial" pitchFamily="34" charset="0"/>
                <a:cs typeface="Arial" pitchFamily="34" charset="0"/>
              </a:rPr>
              <a:t> </a:t>
            </a:r>
            <a:r>
              <a:rPr lang="hi-IN" b="1" dirty="0">
                <a:solidFill>
                  <a:srgbClr val="202122"/>
                </a:solidFill>
                <a:latin typeface="Arial" pitchFamily="34" charset="0"/>
              </a:rPr>
              <a:t>प्रत्याहार</a:t>
            </a:r>
            <a:r>
              <a:rPr lang="en-US" dirty="0">
                <a:solidFill>
                  <a:srgbClr val="202122"/>
                </a:solidFill>
                <a:latin typeface="Arial" pitchFamily="34" charset="0"/>
                <a:cs typeface="Arial" pitchFamily="34" charset="0"/>
              </a:rPr>
              <a:t>: </a:t>
            </a:r>
            <a:r>
              <a:rPr lang="hi-IN" dirty="0">
                <a:solidFill>
                  <a:srgbClr val="202122"/>
                </a:solidFill>
                <a:latin typeface="Arial" pitchFamily="34" charset="0"/>
                <a:cs typeface="Arial" pitchFamily="34" charset="0"/>
              </a:rPr>
              <a:t>इन्द्रियों को अंतर्मुखी </a:t>
            </a:r>
            <a:r>
              <a:rPr lang="hi-IN" dirty="0" smtClean="0">
                <a:solidFill>
                  <a:srgbClr val="202122"/>
                </a:solidFill>
                <a:latin typeface="Arial" pitchFamily="34" charset="0"/>
                <a:cs typeface="Arial" pitchFamily="34" charset="0"/>
              </a:rPr>
              <a:t>करना</a:t>
            </a:r>
          </a:p>
          <a:p>
            <a:pPr lvl="0" algn="just" eaLnBrk="0" fontAlgn="base" hangingPunct="0">
              <a:spcBef>
                <a:spcPct val="0"/>
              </a:spcBef>
              <a:spcAft>
                <a:spcPct val="0"/>
              </a:spcAft>
            </a:pPr>
            <a:endParaRPr lang="en-US" dirty="0">
              <a:latin typeface="Arial" pitchFamily="34" charset="0"/>
              <a:cs typeface="Arial" pitchFamily="34" charset="0"/>
            </a:endParaRPr>
          </a:p>
          <a:p>
            <a:pPr marL="0" lvl="0" indent="0" algn="just" eaLnBrk="0" fontAlgn="base" hangingPunct="0">
              <a:spcBef>
                <a:spcPct val="0"/>
              </a:spcBef>
              <a:spcAft>
                <a:spcPct val="0"/>
              </a:spcAft>
              <a:buNone/>
            </a:pPr>
            <a:r>
              <a:rPr lang="hi-IN" dirty="0" smtClean="0">
                <a:solidFill>
                  <a:srgbClr val="202122"/>
                </a:solidFill>
                <a:latin typeface="Arial" pitchFamily="34" charset="0"/>
              </a:rPr>
              <a:t>6</a:t>
            </a:r>
            <a:r>
              <a:rPr lang="en-US" dirty="0" smtClean="0">
                <a:solidFill>
                  <a:srgbClr val="202122"/>
                </a:solidFill>
                <a:latin typeface="Arial" pitchFamily="34" charset="0"/>
                <a:cs typeface="Mangal" pitchFamily="18" charset="0"/>
              </a:rPr>
              <a:t>.</a:t>
            </a:r>
            <a:r>
              <a:rPr lang="en-US" dirty="0">
                <a:solidFill>
                  <a:srgbClr val="202122"/>
                </a:solidFill>
                <a:latin typeface="Arial" pitchFamily="34" charset="0"/>
                <a:cs typeface="Arial" pitchFamily="34" charset="0"/>
              </a:rPr>
              <a:t> </a:t>
            </a:r>
            <a:r>
              <a:rPr lang="hi-IN" b="1" dirty="0">
                <a:solidFill>
                  <a:srgbClr val="202122"/>
                </a:solidFill>
                <a:latin typeface="Arial" pitchFamily="34" charset="0"/>
              </a:rPr>
              <a:t>धारणा</a:t>
            </a:r>
            <a:r>
              <a:rPr lang="en-US" dirty="0">
                <a:solidFill>
                  <a:srgbClr val="202122"/>
                </a:solidFill>
                <a:latin typeface="Arial" pitchFamily="34" charset="0"/>
                <a:cs typeface="Arial" pitchFamily="34" charset="0"/>
              </a:rPr>
              <a:t>: </a:t>
            </a:r>
            <a:r>
              <a:rPr lang="hi-IN" dirty="0">
                <a:solidFill>
                  <a:srgbClr val="202122"/>
                </a:solidFill>
                <a:latin typeface="Arial" pitchFamily="34" charset="0"/>
                <a:cs typeface="Arial" pitchFamily="34" charset="0"/>
              </a:rPr>
              <a:t>एकाग्रचित्त </a:t>
            </a:r>
            <a:r>
              <a:rPr lang="hi-IN" dirty="0" smtClean="0">
                <a:solidFill>
                  <a:srgbClr val="202122"/>
                </a:solidFill>
                <a:latin typeface="Arial" pitchFamily="34" charset="0"/>
                <a:cs typeface="Arial" pitchFamily="34" charset="0"/>
              </a:rPr>
              <a:t>होना</a:t>
            </a:r>
          </a:p>
          <a:p>
            <a:pPr lvl="0" algn="just" eaLnBrk="0" fontAlgn="base" hangingPunct="0">
              <a:spcBef>
                <a:spcPct val="0"/>
              </a:spcBef>
              <a:spcAft>
                <a:spcPct val="0"/>
              </a:spcAft>
            </a:pPr>
            <a:endParaRPr lang="en-US" dirty="0">
              <a:latin typeface="Arial" pitchFamily="34" charset="0"/>
              <a:cs typeface="Arial" pitchFamily="34" charset="0"/>
            </a:endParaRPr>
          </a:p>
          <a:p>
            <a:pPr marL="0" lvl="0" indent="0" algn="just" eaLnBrk="0" fontAlgn="base" hangingPunct="0">
              <a:spcBef>
                <a:spcPct val="0"/>
              </a:spcBef>
              <a:spcAft>
                <a:spcPct val="0"/>
              </a:spcAft>
              <a:buNone/>
            </a:pPr>
            <a:r>
              <a:rPr lang="hi-IN" dirty="0">
                <a:solidFill>
                  <a:srgbClr val="202122"/>
                </a:solidFill>
                <a:latin typeface="Arial" pitchFamily="34" charset="0"/>
                <a:cs typeface="Mangal" pitchFamily="18" charset="0"/>
              </a:rPr>
              <a:t>7</a:t>
            </a:r>
            <a:r>
              <a:rPr lang="hi-IN" dirty="0" smtClean="0">
                <a:solidFill>
                  <a:srgbClr val="202122"/>
                </a:solidFill>
                <a:latin typeface="Arial" pitchFamily="34" charset="0"/>
                <a:cs typeface="Mangal" pitchFamily="18" charset="0"/>
              </a:rPr>
              <a:t> </a:t>
            </a:r>
            <a:r>
              <a:rPr lang="en-US" dirty="0" smtClean="0">
                <a:solidFill>
                  <a:srgbClr val="202122"/>
                </a:solidFill>
                <a:latin typeface="Arial" pitchFamily="34" charset="0"/>
                <a:cs typeface="Mangal" pitchFamily="18" charset="0"/>
              </a:rPr>
              <a:t>.</a:t>
            </a:r>
            <a:r>
              <a:rPr lang="en-US" dirty="0">
                <a:solidFill>
                  <a:srgbClr val="202122"/>
                </a:solidFill>
                <a:latin typeface="Arial" pitchFamily="34" charset="0"/>
                <a:cs typeface="Arial" pitchFamily="34" charset="0"/>
              </a:rPr>
              <a:t> </a:t>
            </a:r>
            <a:r>
              <a:rPr lang="hi-IN" b="1" dirty="0">
                <a:solidFill>
                  <a:srgbClr val="202122"/>
                </a:solidFill>
                <a:latin typeface="Arial" pitchFamily="34" charset="0"/>
              </a:rPr>
              <a:t>ध्यान</a:t>
            </a:r>
            <a:r>
              <a:rPr lang="en-US" dirty="0">
                <a:solidFill>
                  <a:srgbClr val="202122"/>
                </a:solidFill>
                <a:latin typeface="Arial" pitchFamily="34" charset="0"/>
                <a:cs typeface="Arial" pitchFamily="34" charset="0"/>
              </a:rPr>
              <a:t>: </a:t>
            </a:r>
            <a:r>
              <a:rPr lang="hi-IN" dirty="0">
                <a:solidFill>
                  <a:srgbClr val="202122"/>
                </a:solidFill>
                <a:latin typeface="Arial" pitchFamily="34" charset="0"/>
                <a:cs typeface="Arial" pitchFamily="34" charset="0"/>
              </a:rPr>
              <a:t>निरंतर </a:t>
            </a:r>
            <a:r>
              <a:rPr lang="hi-IN" dirty="0" smtClean="0">
                <a:solidFill>
                  <a:srgbClr val="202122"/>
                </a:solidFill>
                <a:latin typeface="Arial" pitchFamily="34" charset="0"/>
                <a:cs typeface="Arial" pitchFamily="34" charset="0"/>
              </a:rPr>
              <a:t>ध्यान</a:t>
            </a:r>
          </a:p>
          <a:p>
            <a:pPr lvl="0" algn="just" eaLnBrk="0" fontAlgn="base" hangingPunct="0">
              <a:spcBef>
                <a:spcPct val="0"/>
              </a:spcBef>
              <a:spcAft>
                <a:spcPct val="0"/>
              </a:spcAft>
            </a:pPr>
            <a:endParaRPr lang="en-US" dirty="0">
              <a:latin typeface="Arial" pitchFamily="34" charset="0"/>
              <a:cs typeface="Arial" pitchFamily="34" charset="0"/>
            </a:endParaRPr>
          </a:p>
          <a:p>
            <a:pPr marL="0" lvl="0" indent="0" algn="just" eaLnBrk="0" fontAlgn="base" hangingPunct="0">
              <a:spcBef>
                <a:spcPct val="0"/>
              </a:spcBef>
              <a:spcAft>
                <a:spcPct val="0"/>
              </a:spcAft>
              <a:buNone/>
            </a:pPr>
            <a:r>
              <a:rPr lang="hi-IN" dirty="0" smtClean="0">
                <a:solidFill>
                  <a:srgbClr val="202122"/>
                </a:solidFill>
                <a:latin typeface="Arial" pitchFamily="34" charset="0"/>
              </a:rPr>
              <a:t>8</a:t>
            </a:r>
            <a:r>
              <a:rPr lang="en-US" dirty="0" smtClean="0">
                <a:solidFill>
                  <a:srgbClr val="202122"/>
                </a:solidFill>
                <a:latin typeface="Arial" pitchFamily="34" charset="0"/>
                <a:cs typeface="Mangal" pitchFamily="18" charset="0"/>
              </a:rPr>
              <a:t>.</a:t>
            </a:r>
            <a:r>
              <a:rPr lang="en-US" dirty="0">
                <a:solidFill>
                  <a:srgbClr val="202122"/>
                </a:solidFill>
                <a:latin typeface="Arial" pitchFamily="34" charset="0"/>
                <a:cs typeface="Arial" pitchFamily="34" charset="0"/>
              </a:rPr>
              <a:t> </a:t>
            </a:r>
            <a:r>
              <a:rPr lang="hi-IN" b="1" dirty="0">
                <a:solidFill>
                  <a:srgbClr val="202122"/>
                </a:solidFill>
                <a:latin typeface="Arial" pitchFamily="34" charset="0"/>
              </a:rPr>
              <a:t>समाधि</a:t>
            </a:r>
            <a:r>
              <a:rPr lang="en-US" dirty="0">
                <a:solidFill>
                  <a:srgbClr val="202122"/>
                </a:solidFill>
                <a:latin typeface="Arial" pitchFamily="34" charset="0"/>
                <a:cs typeface="Arial" pitchFamily="34" charset="0"/>
              </a:rPr>
              <a:t>: </a:t>
            </a:r>
            <a:r>
              <a:rPr lang="hi-IN" dirty="0">
                <a:solidFill>
                  <a:srgbClr val="202122"/>
                </a:solidFill>
                <a:latin typeface="Arial" pitchFamily="34" charset="0"/>
                <a:cs typeface="Arial" pitchFamily="34" charset="0"/>
              </a:rPr>
              <a:t>आत्मा से जुड़ना</a:t>
            </a:r>
            <a:r>
              <a:rPr lang="en-US" dirty="0">
                <a:solidFill>
                  <a:srgbClr val="202122"/>
                </a:solidFill>
                <a:latin typeface="Arial" pitchFamily="34" charset="0"/>
                <a:cs typeface="Arial" pitchFamily="34" charset="0"/>
              </a:rPr>
              <a:t>, </a:t>
            </a:r>
            <a:r>
              <a:rPr lang="hi-IN" dirty="0">
                <a:solidFill>
                  <a:srgbClr val="202122"/>
                </a:solidFill>
                <a:latin typeface="Arial" pitchFamily="34" charset="0"/>
                <a:cs typeface="Arial" pitchFamily="34" charset="0"/>
              </a:rPr>
              <a:t>शब्दों से परे परम</a:t>
            </a:r>
            <a:r>
              <a:rPr lang="en-US" dirty="0">
                <a:solidFill>
                  <a:srgbClr val="202122"/>
                </a:solidFill>
                <a:latin typeface="Arial" pitchFamily="34" charset="0"/>
                <a:cs typeface="Arial" pitchFamily="34" charset="0"/>
              </a:rPr>
              <a:t>-</a:t>
            </a:r>
            <a:r>
              <a:rPr lang="hi-IN" dirty="0">
                <a:solidFill>
                  <a:srgbClr val="202122"/>
                </a:solidFill>
                <a:latin typeface="Arial" pitchFamily="34" charset="0"/>
                <a:cs typeface="Arial" pitchFamily="34" charset="0"/>
              </a:rPr>
              <a:t>चैतन्य की अवस्था</a:t>
            </a:r>
            <a:endParaRPr lang="en-US" dirty="0">
              <a:latin typeface="Arial" pitchFamily="34" charset="0"/>
              <a:cs typeface="Arial" pitchFamily="34" charset="0"/>
            </a:endParaRPr>
          </a:p>
          <a:p>
            <a:endParaRPr lang="en-IN" dirty="0"/>
          </a:p>
        </p:txBody>
      </p:sp>
    </p:spTree>
    <p:extLst>
      <p:ext uri="{BB962C8B-B14F-4D97-AF65-F5344CB8AC3E}">
        <p14:creationId xmlns:p14="http://schemas.microsoft.com/office/powerpoint/2010/main" val="1723622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TotalTime>
  <Words>321</Words>
  <Application>Microsoft Office PowerPoint</Application>
  <PresentationFormat>On-screen Show (4:3)</PresentationFormat>
  <Paragraphs>97</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Aharoni</vt:lpstr>
      <vt:lpstr>Arial</vt:lpstr>
      <vt:lpstr>Calibri</vt:lpstr>
      <vt:lpstr>Courier New</vt:lpstr>
      <vt:lpstr>Kokila</vt:lpstr>
      <vt:lpstr>Kristen ITC</vt:lpstr>
      <vt:lpstr>Mangal</vt:lpstr>
      <vt:lpstr>Office Theme</vt:lpstr>
      <vt:lpstr>PowerPoint Presentation</vt:lpstr>
      <vt:lpstr>योगसूत्र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यम : पांच सामाजिक नैतिकता नियम</vt:lpstr>
      <vt:lpstr>महाव्रत</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IGNOUPAONTA</dc:creator>
  <cp:lastModifiedBy>hp</cp:lastModifiedBy>
  <cp:revision>55</cp:revision>
  <dcterms:created xsi:type="dcterms:W3CDTF">2022-04-07T05:41:36Z</dcterms:created>
  <dcterms:modified xsi:type="dcterms:W3CDTF">2022-08-02T09:31:53Z</dcterms:modified>
</cp:coreProperties>
</file>